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1613" r:id="rId2"/>
    <p:sldId id="1936" r:id="rId3"/>
    <p:sldId id="1937" r:id="rId4"/>
    <p:sldId id="1869" r:id="rId5"/>
    <p:sldId id="1942" r:id="rId6"/>
    <p:sldId id="1938" r:id="rId7"/>
    <p:sldId id="1861" r:id="rId8"/>
    <p:sldId id="1940" r:id="rId9"/>
    <p:sldId id="1943" r:id="rId10"/>
    <p:sldId id="1747" r:id="rId11"/>
    <p:sldId id="1939" r:id="rId12"/>
    <p:sldId id="1856" r:id="rId13"/>
    <p:sldId id="1930" r:id="rId14"/>
    <p:sldId id="1828" r:id="rId15"/>
    <p:sldId id="1929" r:id="rId16"/>
    <p:sldId id="1928" r:id="rId17"/>
    <p:sldId id="1829" r:id="rId18"/>
    <p:sldId id="1892" r:id="rId19"/>
    <p:sldId id="1941" r:id="rId20"/>
    <p:sldId id="1907" r:id="rId21"/>
    <p:sldId id="1974" r:id="rId22"/>
    <p:sldId id="1832" r:id="rId23"/>
    <p:sldId id="1833" r:id="rId24"/>
    <p:sldId id="1866" r:id="rId25"/>
    <p:sldId id="1975" r:id="rId26"/>
    <p:sldId id="1901" r:id="rId27"/>
    <p:sldId id="1889" r:id="rId28"/>
    <p:sldId id="1890" r:id="rId29"/>
    <p:sldId id="1891" r:id="rId30"/>
    <p:sldId id="1933" r:id="rId31"/>
    <p:sldId id="1934" r:id="rId32"/>
    <p:sldId id="1541" r:id="rId33"/>
    <p:sldId id="1946" r:id="rId34"/>
    <p:sldId id="1949" r:id="rId35"/>
    <p:sldId id="1950" r:id="rId36"/>
    <p:sldId id="1951" r:id="rId37"/>
    <p:sldId id="1952" r:id="rId38"/>
    <p:sldId id="1953" r:id="rId39"/>
    <p:sldId id="1954" r:id="rId40"/>
    <p:sldId id="1955" r:id="rId41"/>
    <p:sldId id="1956" r:id="rId42"/>
    <p:sldId id="1957" r:id="rId43"/>
    <p:sldId id="1958" r:id="rId44"/>
    <p:sldId id="1962" r:id="rId45"/>
    <p:sldId id="1963" r:id="rId46"/>
    <p:sldId id="1964" r:id="rId47"/>
    <p:sldId id="1965" r:id="rId48"/>
    <p:sldId id="1966" r:id="rId49"/>
    <p:sldId id="1968" r:id="rId50"/>
    <p:sldId id="1969" r:id="rId51"/>
    <p:sldId id="1976" r:id="rId52"/>
    <p:sldId id="1935" r:id="rId53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2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yril Zipfel (TSL)" initials="" lastIdx="0" clrIdx="0"/>
  <p:cmAuthor id="1" name="Microsoft Office User" initials="Offic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3FF62"/>
    <a:srgbClr val="AAFF7E"/>
    <a:srgbClr val="FF724B"/>
    <a:srgbClr val="FF1C14"/>
    <a:srgbClr val="D6FFDA"/>
    <a:srgbClr val="E965C2"/>
    <a:srgbClr val="CCCC99"/>
    <a:srgbClr val="CC0B8E"/>
    <a:srgbClr val="FFA617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471"/>
    <p:restoredTop sz="95673" autoAdjust="0"/>
  </p:normalViewPr>
  <p:slideViewPr>
    <p:cSldViewPr>
      <p:cViewPr varScale="1">
        <p:scale>
          <a:sx n="108" d="100"/>
          <a:sy n="108" d="100"/>
        </p:scale>
        <p:origin x="9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890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cs typeface="+mn-cs"/>
              </a:defRPr>
            </a:lvl1pPr>
          </a:lstStyle>
          <a:p>
            <a:pPr>
              <a:defRPr/>
            </a:pPr>
            <a:fld id="{7FF46A5F-8997-B647-B849-3E01DDFB82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0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cs typeface="+mn-cs"/>
              </a:defRPr>
            </a:lvl1pPr>
          </a:lstStyle>
          <a:p>
            <a:pPr>
              <a:defRPr/>
            </a:pPr>
            <a:fld id="{E71401F6-15E6-A34A-9FDA-0B21B803C5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3274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BF8AA4-50A5-CC4D-BE66-86B3E3B7B819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1505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1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60C7F-5733-BA47-9083-6C2D237A7B3A}" type="slidenum">
              <a:rPr lang="en-GB"/>
              <a:pPr>
                <a:defRPr/>
              </a:pPr>
              <a:t>36</a:t>
            </a:fld>
            <a:endParaRPr lang="en-GB"/>
          </a:p>
        </p:txBody>
      </p:sp>
      <p:sp>
        <p:nvSpPr>
          <p:cNvPr id="13977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977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61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7D33F1-1545-5D4A-BB22-D8DDF97EF7F2}" type="slidenum">
              <a:rPr lang="en-GB"/>
              <a:pPr>
                <a:defRPr/>
              </a:pPr>
              <a:t>37</a:t>
            </a:fld>
            <a:endParaRPr lang="en-GB"/>
          </a:p>
        </p:txBody>
      </p:sp>
      <p:sp>
        <p:nvSpPr>
          <p:cNvPr id="1488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1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692674-350B-F940-B151-A4A21FE958AC}" type="slidenum">
              <a:rPr lang="en-GB"/>
              <a:pPr>
                <a:defRPr/>
              </a:pPr>
              <a:t>38</a:t>
            </a:fld>
            <a:endParaRPr lang="en-GB"/>
          </a:p>
        </p:txBody>
      </p:sp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416135A-E6CD-394F-8D58-08007D9BD41A}" type="slidenum">
              <a:rPr lang="en-GB" b="0"/>
              <a:pPr algn="r" eaLnBrk="1" hangingPunct="1"/>
              <a:t>38</a:t>
            </a:fld>
            <a:endParaRPr lang="en-GB" b="0"/>
          </a:p>
        </p:txBody>
      </p:sp>
      <p:sp>
        <p:nvSpPr>
          <p:cNvPr id="143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8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7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692674-350B-F940-B151-A4A21FE958AC}" type="slidenum">
              <a:rPr lang="en-GB"/>
              <a:pPr>
                <a:defRPr/>
              </a:pPr>
              <a:t>39</a:t>
            </a:fld>
            <a:endParaRPr lang="en-GB"/>
          </a:p>
        </p:txBody>
      </p:sp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416135A-E6CD-394F-8D58-08007D9BD41A}" type="slidenum">
              <a:rPr lang="en-GB" b="0"/>
              <a:pPr algn="r" eaLnBrk="1" hangingPunct="1"/>
              <a:t>39</a:t>
            </a:fld>
            <a:endParaRPr lang="en-GB" b="0"/>
          </a:p>
        </p:txBody>
      </p:sp>
      <p:sp>
        <p:nvSpPr>
          <p:cNvPr id="143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8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09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692674-350B-F940-B151-A4A21FE958AC}" type="slidenum">
              <a:rPr lang="en-GB"/>
              <a:pPr>
                <a:defRPr/>
              </a:pPr>
              <a:t>40</a:t>
            </a:fld>
            <a:endParaRPr lang="en-GB"/>
          </a:p>
        </p:txBody>
      </p:sp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416135A-E6CD-394F-8D58-08007D9BD41A}" type="slidenum">
              <a:rPr lang="en-GB" b="0"/>
              <a:pPr algn="r" eaLnBrk="1" hangingPunct="1"/>
              <a:t>40</a:t>
            </a:fld>
            <a:endParaRPr lang="en-GB" b="0"/>
          </a:p>
        </p:txBody>
      </p:sp>
      <p:sp>
        <p:nvSpPr>
          <p:cNvPr id="143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8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25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692674-350B-F940-B151-A4A21FE958AC}" type="slidenum">
              <a:rPr lang="en-GB"/>
              <a:pPr>
                <a:defRPr/>
              </a:pPr>
              <a:t>43</a:t>
            </a:fld>
            <a:endParaRPr lang="en-GB"/>
          </a:p>
        </p:txBody>
      </p:sp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416135A-E6CD-394F-8D58-08007D9BD41A}" type="slidenum">
              <a:rPr lang="en-GB" b="0"/>
              <a:pPr algn="r" eaLnBrk="1" hangingPunct="1"/>
              <a:t>43</a:t>
            </a:fld>
            <a:endParaRPr lang="en-GB" b="0"/>
          </a:p>
        </p:txBody>
      </p:sp>
      <p:sp>
        <p:nvSpPr>
          <p:cNvPr id="143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8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67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8AD9E2-EFDD-E24D-A0F5-2AEDF0E91A41}" type="slidenum">
              <a:rPr lang="en-GB"/>
              <a:pPr>
                <a:defRPr/>
              </a:pPr>
              <a:t>50</a:t>
            </a:fld>
            <a:endParaRPr lang="en-GB"/>
          </a:p>
        </p:txBody>
      </p:sp>
      <p:sp>
        <p:nvSpPr>
          <p:cNvPr id="1441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51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B6C9F4-8130-4E4F-8829-84D6AFAF06BB}" type="slidenum">
              <a:rPr lang="en-GB"/>
              <a:pPr>
                <a:defRPr/>
              </a:pPr>
              <a:t>51</a:t>
            </a:fld>
            <a:endParaRPr lang="en-GB"/>
          </a:p>
        </p:txBody>
      </p:sp>
      <p:sp>
        <p:nvSpPr>
          <p:cNvPr id="1562626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2627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2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B6C9F4-8130-4E4F-8829-84D6AFAF06BB}" type="slidenum">
              <a:rPr lang="en-GB"/>
              <a:pPr>
                <a:defRPr/>
              </a:pPr>
              <a:t>4</a:t>
            </a:fld>
            <a:endParaRPr lang="en-GB"/>
          </a:p>
        </p:txBody>
      </p:sp>
      <p:sp>
        <p:nvSpPr>
          <p:cNvPr id="1562626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2627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19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BC7C0E-423C-6042-A364-70C8553D1AA0}" type="slidenum">
              <a:rPr lang="en-GB"/>
              <a:pPr/>
              <a:t>5</a:t>
            </a:fld>
            <a:endParaRPr lang="en-GB"/>
          </a:p>
        </p:txBody>
      </p:sp>
      <p:sp>
        <p:nvSpPr>
          <p:cNvPr id="13762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7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BF8AA4-50A5-CC4D-BE66-86B3E3B7B819}" type="slidenum">
              <a:rPr lang="en-GB"/>
              <a:pPr>
                <a:defRPr/>
              </a:pPr>
              <a:t>8</a:t>
            </a:fld>
            <a:endParaRPr lang="en-GB"/>
          </a:p>
        </p:txBody>
      </p:sp>
      <p:sp>
        <p:nvSpPr>
          <p:cNvPr id="1505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98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1DFA7-0ECB-CA46-B6B5-902FFBA62489}" type="slidenum">
              <a:rPr lang="en-GB"/>
              <a:pPr/>
              <a:t>9</a:t>
            </a:fld>
            <a:endParaRPr lang="en-GB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B7FD55-D21F-8D4C-B047-F8AB2C7413A0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7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A33BBE-A133-0D4B-8751-F1CFF3F48157}" type="slidenum">
              <a:rPr lang="en-GB"/>
              <a:pPr>
                <a:defRPr/>
              </a:pPr>
              <a:t>32</a:t>
            </a:fld>
            <a:endParaRPr lang="en-GB"/>
          </a:p>
        </p:txBody>
      </p:sp>
      <p:sp>
        <p:nvSpPr>
          <p:cNvPr id="1505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47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3D143-9C7C-C648-8284-9DFDC07BC360}" type="slidenum">
              <a:rPr lang="en-GB"/>
              <a:pPr>
                <a:defRPr/>
              </a:pPr>
              <a:t>34</a:t>
            </a:fld>
            <a:endParaRPr lang="en-GB"/>
          </a:p>
        </p:txBody>
      </p:sp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9307937-3A71-6B41-A92A-D273DF7A93D1}" type="slidenum">
              <a:rPr lang="en-GB" b="0"/>
              <a:pPr algn="r" eaLnBrk="1" hangingPunct="1"/>
              <a:t>34</a:t>
            </a:fld>
            <a:endParaRPr lang="en-GB" b="0"/>
          </a:p>
        </p:txBody>
      </p:sp>
      <p:sp>
        <p:nvSpPr>
          <p:cNvPr id="132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4036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276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DCD08E-560C-3A47-AB40-383F272AFBBA}" type="slidenum">
              <a:rPr lang="en-GB"/>
              <a:pPr>
                <a:defRPr/>
              </a:pPr>
              <a:t>35</a:t>
            </a:fld>
            <a:endParaRPr lang="en-GB"/>
          </a:p>
        </p:txBody>
      </p:sp>
      <p:sp>
        <p:nvSpPr>
          <p:cNvPr id="13260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9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BC52F-8835-5740-BD17-B6F5ECC8B4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37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12D3A-2C79-2547-B2A0-66EC18AF8E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6591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F8C64-F715-3240-A5DB-5F48AB8DA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21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66AAA-F55A-2B4F-81FD-BE25785876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56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55F5C-2299-4745-B60B-9F8D81EF2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9291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87097-20F9-B24A-B948-F22D7A3C5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4611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29537-E1CB-8E40-9AD7-63977FF30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434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34728-4A61-7A47-950C-72FBA58028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7635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FA3AB-6AD9-5D4B-BCA1-4EB3DE2DD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5296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7B90E-57B0-164B-8462-024B70342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492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7E3E2-015A-C14D-88A6-0E0A24F33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6902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33"/>
            </a:gs>
            <a:gs pos="100000">
              <a:srgbClr val="000000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364E8897-94E6-4A48-9E54-30A50FC619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hyperlink" Target="http://images.google.com/imgres?imgurl=http://ww2.mcgill.ca/biology/faculty/gonzalez/images/pseudomonas_sm.jpg&amp;imgrefurl=http://ww2.mcgill.ca/biology/faculty/gonzalez/research.html&amp;h=226&amp;w=300&amp;sz=42&amp;tbnid=NdOOrSxMTiEJ:&amp;tbnh=83&amp;tbnw=110&amp;start=60&amp;prev=/images?q=pseudomonas+&amp;start=40&amp;hl=en&amp;lr=&amp;ie=UTF-8&amp;sa=N" TargetMode="External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45.jpeg"/><Relationship Id="rId7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5" Type="http://schemas.openxmlformats.org/officeDocument/2006/relationships/image" Target="../media/image59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43.jpe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4" Type="http://schemas.openxmlformats.org/officeDocument/2006/relationships/image" Target="../media/image71.jpeg"/><Relationship Id="rId5" Type="http://schemas.openxmlformats.org/officeDocument/2006/relationships/image" Target="../media/image44.png"/><Relationship Id="rId6" Type="http://schemas.openxmlformats.org/officeDocument/2006/relationships/image" Target="../media/image72.jpeg"/><Relationship Id="rId7" Type="http://schemas.openxmlformats.org/officeDocument/2006/relationships/image" Target="../media/image73.jpeg"/><Relationship Id="rId8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tiff"/><Relationship Id="rId5" Type="http://schemas.openxmlformats.org/officeDocument/2006/relationships/image" Target="../media/image77.tiff"/><Relationship Id="rId6" Type="http://schemas.openxmlformats.org/officeDocument/2006/relationships/image" Target="../media/image78.tiff"/><Relationship Id="rId7" Type="http://schemas.openxmlformats.org/officeDocument/2006/relationships/image" Target="../media/image79.tiff"/><Relationship Id="rId8" Type="http://schemas.openxmlformats.org/officeDocument/2006/relationships/image" Target="../media/image80.jpeg"/><Relationship Id="rId9" Type="http://schemas.openxmlformats.org/officeDocument/2006/relationships/image" Target="../media/image81.jpeg"/><Relationship Id="rId10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tiff"/><Relationship Id="rId10" Type="http://schemas.openxmlformats.org/officeDocument/2006/relationships/image" Target="../media/image9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hyperlink" Target="http://images.google.com/imgres?imgurl=http://www.brown.edu/Courses/BI0020_Miller/dh/tmv.jpg&amp;imgrefurl=http://www.brown.edu/Courses/BI0020_Miller/dh/guide.html&amp;h=210&amp;w=146&amp;sz=14&amp;tbnid=WNwFQ9MmBe8J:&amp;tbnh=99&amp;tbnw=69&amp;start=26&amp;prev=/images?q=TMV+virus+&amp;start=20&amp;hl=en&amp;lr=&amp;ie=UTF-8&amp;sa=N" TargetMode="External"/><Relationship Id="rId5" Type="http://schemas.openxmlformats.org/officeDocument/2006/relationships/image" Target="../media/image11.jpeg"/><Relationship Id="rId6" Type="http://schemas.openxmlformats.org/officeDocument/2006/relationships/hyperlink" Target="http://images.google.com/imgres?imgurl=http://ww2.mcgill.ca/biology/faculty/gonzalez/images/pseudomonas_sm.jpg&amp;imgrefurl=http://ww2.mcgill.ca/biology/faculty/gonzalez/research.html&amp;h=226&amp;w=300&amp;sz=42&amp;tbnid=NdOOrSxMTiEJ:&amp;tbnh=83&amp;tbnw=110&amp;start=60&amp;prev=/images?q=pseudomonas+&amp;start=40&amp;hl=en&amp;lr=&amp;ie=UTF-8&amp;sa=N" TargetMode="External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Picture 4" descr="TSL plus 6b"/>
          <p:cNvSpPr>
            <a:spLocks noChangeAspect="1" noChangeArrowheads="1"/>
          </p:cNvSpPr>
          <p:nvPr/>
        </p:nvSpPr>
        <p:spPr bwMode="auto">
          <a:xfrm>
            <a:off x="0" y="0"/>
            <a:ext cx="22098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2" name="Picture 5" descr="lab-general"/>
          <p:cNvSpPr>
            <a:spLocks noChangeAspect="1" noChangeArrowheads="1"/>
          </p:cNvSpPr>
          <p:nvPr/>
        </p:nvSpPr>
        <p:spPr bwMode="auto">
          <a:xfrm>
            <a:off x="3810000" y="5257800"/>
            <a:ext cx="533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4262" name="Rectangle 6"/>
          <p:cNvSpPr>
            <a:spLocks noChangeArrowheads="1"/>
          </p:cNvSpPr>
          <p:nvPr/>
        </p:nvSpPr>
        <p:spPr bwMode="auto">
          <a:xfrm>
            <a:off x="325438" y="6048375"/>
            <a:ext cx="20955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i="1">
                <a:solidFill>
                  <a:schemeClr val="bg1"/>
                </a:solidFill>
                <a:cs typeface="+mn-cs"/>
              </a:rPr>
              <a:t>Cyril Zipfel </a:t>
            </a:r>
          </a:p>
          <a:p>
            <a:pPr>
              <a:defRPr/>
            </a:pPr>
            <a:r>
              <a:rPr lang="en-US" sz="1600" b="0" i="1">
                <a:solidFill>
                  <a:schemeClr val="bg1"/>
                </a:solidFill>
                <a:cs typeface="+mn-cs"/>
              </a:rPr>
              <a:t>cyril.zipfel@tsl.ac.uk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512" y="2232683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 smtClean="0">
                <a:solidFill>
                  <a:srgbClr val="FFFFFF"/>
                </a:solidFill>
              </a:rPr>
              <a:t>A presentation </a:t>
            </a:r>
          </a:p>
          <a:p>
            <a:pPr algn="ctr">
              <a:defRPr/>
            </a:pPr>
            <a:r>
              <a:rPr lang="en-US" sz="3200" b="0" dirty="0" smtClean="0">
                <a:solidFill>
                  <a:srgbClr val="FFFFFF"/>
                </a:solidFill>
              </a:rPr>
              <a:t>on </a:t>
            </a:r>
          </a:p>
          <a:p>
            <a:pPr algn="ctr">
              <a:defRPr/>
            </a:pPr>
            <a:r>
              <a:rPr lang="en-US" sz="3200" b="0" dirty="0" smtClean="0">
                <a:solidFill>
                  <a:srgbClr val="FFFFFF"/>
                </a:solidFill>
              </a:rPr>
              <a:t>Surface </a:t>
            </a:r>
            <a:r>
              <a:rPr lang="en-US" sz="3200" b="0" dirty="0">
                <a:solidFill>
                  <a:srgbClr val="FFFFFF"/>
                </a:solidFill>
              </a:rPr>
              <a:t>I</a:t>
            </a:r>
            <a:r>
              <a:rPr lang="en-US" sz="3200" b="0" dirty="0" smtClean="0">
                <a:solidFill>
                  <a:srgbClr val="FFFFFF"/>
                </a:solidFill>
              </a:rPr>
              <a:t>mmunity</a:t>
            </a:r>
          </a:p>
        </p:txBody>
      </p:sp>
      <p:pic>
        <p:nvPicPr>
          <p:cNvPr id="15366" name="Picture 5" descr="lab-gene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5284788"/>
            <a:ext cx="533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8064" cy="5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92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31"/>
          <p:cNvSpPr txBox="1">
            <a:spLocks noChangeArrowheads="1"/>
          </p:cNvSpPr>
          <p:nvPr/>
        </p:nvSpPr>
        <p:spPr bwMode="auto">
          <a:xfrm>
            <a:off x="1042988" y="5373688"/>
            <a:ext cx="3313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 dirty="0">
                <a:solidFill>
                  <a:schemeClr val="bg1"/>
                </a:solidFill>
              </a:rPr>
              <a:t>Gomez-Gomez &amp; </a:t>
            </a:r>
            <a:r>
              <a:rPr lang="en-GB" b="0" dirty="0" err="1">
                <a:solidFill>
                  <a:schemeClr val="bg1"/>
                </a:solidFill>
              </a:rPr>
              <a:t>Boller</a:t>
            </a:r>
            <a:r>
              <a:rPr lang="en-GB" b="0" dirty="0">
                <a:solidFill>
                  <a:schemeClr val="bg1"/>
                </a:solidFill>
              </a:rPr>
              <a:t>, </a:t>
            </a:r>
            <a:r>
              <a:rPr lang="en-GB" b="0" i="1" dirty="0">
                <a:solidFill>
                  <a:schemeClr val="bg1"/>
                </a:solidFill>
              </a:rPr>
              <a:t>Molecular Cell </a:t>
            </a:r>
            <a:r>
              <a:rPr lang="en-GB" b="0" dirty="0">
                <a:solidFill>
                  <a:schemeClr val="bg1"/>
                </a:solidFill>
              </a:rPr>
              <a:t>2000</a:t>
            </a:r>
          </a:p>
          <a:p>
            <a:pPr algn="r" eaLnBrk="1" hangingPunct="1"/>
            <a:r>
              <a:rPr lang="en-GB" b="0" dirty="0">
                <a:solidFill>
                  <a:schemeClr val="bg1"/>
                </a:solidFill>
              </a:rPr>
              <a:t>Zipfel et al., </a:t>
            </a:r>
            <a:r>
              <a:rPr lang="en-GB" b="0" i="1" dirty="0">
                <a:solidFill>
                  <a:schemeClr val="bg1"/>
                </a:solidFill>
              </a:rPr>
              <a:t>Cell </a:t>
            </a:r>
            <a:r>
              <a:rPr lang="en-GB" b="0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21506" name="Line 5"/>
          <p:cNvSpPr>
            <a:spLocks noChangeShapeType="1"/>
          </p:cNvSpPr>
          <p:nvPr/>
        </p:nvSpPr>
        <p:spPr bwMode="auto">
          <a:xfrm>
            <a:off x="1379538" y="4379913"/>
            <a:ext cx="1508125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" name="Line 7"/>
          <p:cNvSpPr>
            <a:spLocks noChangeAspect="1" noChangeShapeType="1"/>
          </p:cNvSpPr>
          <p:nvPr/>
        </p:nvSpPr>
        <p:spPr bwMode="auto">
          <a:xfrm>
            <a:off x="2120900" y="4040188"/>
            <a:ext cx="3175" cy="6635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Oval 9"/>
          <p:cNvSpPr>
            <a:spLocks noChangeAspect="1" noChangeArrowheads="1"/>
          </p:cNvSpPr>
          <p:nvPr/>
        </p:nvSpPr>
        <p:spPr bwMode="auto">
          <a:xfrm>
            <a:off x="1870075" y="4438650"/>
            <a:ext cx="512763" cy="503238"/>
          </a:xfrm>
          <a:prstGeom prst="ellipse">
            <a:avLst/>
          </a:prstGeom>
          <a:gradFill rotWithShape="1">
            <a:gsLst>
              <a:gs pos="0">
                <a:srgbClr val="FFD89E"/>
              </a:gs>
              <a:gs pos="100000">
                <a:srgbClr val="FF99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grpSp>
        <p:nvGrpSpPr>
          <p:cNvPr id="21509" name="Group 10"/>
          <p:cNvGrpSpPr>
            <a:grpSpLocks noChangeAspect="1"/>
          </p:cNvGrpSpPr>
          <p:nvPr/>
        </p:nvGrpSpPr>
        <p:grpSpPr bwMode="auto">
          <a:xfrm>
            <a:off x="1893888" y="1676400"/>
            <a:ext cx="500062" cy="2590800"/>
            <a:chOff x="2835" y="2457"/>
            <a:chExt cx="133" cy="524"/>
          </a:xfrm>
        </p:grpSpPr>
        <p:sp>
          <p:nvSpPr>
            <p:cNvPr id="21545" name="Oval 11"/>
            <p:cNvSpPr>
              <a:spLocks noChangeAspect="1" noChangeArrowheads="1"/>
            </p:cNvSpPr>
            <p:nvPr/>
          </p:nvSpPr>
          <p:spPr bwMode="auto">
            <a:xfrm>
              <a:off x="2835" y="2457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46" name="Oval 12"/>
            <p:cNvSpPr>
              <a:spLocks noChangeAspect="1" noChangeArrowheads="1"/>
            </p:cNvSpPr>
            <p:nvPr/>
          </p:nvSpPr>
          <p:spPr bwMode="auto">
            <a:xfrm>
              <a:off x="2836" y="248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47" name="Oval 13"/>
            <p:cNvSpPr>
              <a:spLocks noChangeAspect="1" noChangeArrowheads="1"/>
            </p:cNvSpPr>
            <p:nvPr/>
          </p:nvSpPr>
          <p:spPr bwMode="auto">
            <a:xfrm>
              <a:off x="2835" y="251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48" name="Oval 14"/>
            <p:cNvSpPr>
              <a:spLocks noChangeAspect="1" noChangeArrowheads="1"/>
            </p:cNvSpPr>
            <p:nvPr/>
          </p:nvSpPr>
          <p:spPr bwMode="auto">
            <a:xfrm>
              <a:off x="2835" y="254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49" name="Oval 15"/>
            <p:cNvSpPr>
              <a:spLocks noChangeAspect="1" noChangeArrowheads="1"/>
            </p:cNvSpPr>
            <p:nvPr/>
          </p:nvSpPr>
          <p:spPr bwMode="auto">
            <a:xfrm>
              <a:off x="2835" y="257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0" name="Oval 16"/>
            <p:cNvSpPr>
              <a:spLocks noChangeAspect="1" noChangeArrowheads="1"/>
            </p:cNvSpPr>
            <p:nvPr/>
          </p:nvSpPr>
          <p:spPr bwMode="auto">
            <a:xfrm>
              <a:off x="2835" y="260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1" name="Oval 17"/>
            <p:cNvSpPr>
              <a:spLocks noChangeAspect="1" noChangeArrowheads="1"/>
            </p:cNvSpPr>
            <p:nvPr/>
          </p:nvSpPr>
          <p:spPr bwMode="auto">
            <a:xfrm>
              <a:off x="2835" y="263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2" name="Oval 18"/>
            <p:cNvSpPr>
              <a:spLocks noChangeAspect="1" noChangeArrowheads="1"/>
            </p:cNvSpPr>
            <p:nvPr/>
          </p:nvSpPr>
          <p:spPr bwMode="auto">
            <a:xfrm>
              <a:off x="2835" y="266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3" name="Oval 19"/>
            <p:cNvSpPr>
              <a:spLocks noChangeAspect="1" noChangeArrowheads="1"/>
            </p:cNvSpPr>
            <p:nvPr/>
          </p:nvSpPr>
          <p:spPr bwMode="auto">
            <a:xfrm>
              <a:off x="2835" y="269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4" name="Oval 20"/>
            <p:cNvSpPr>
              <a:spLocks noChangeAspect="1" noChangeArrowheads="1"/>
            </p:cNvSpPr>
            <p:nvPr/>
          </p:nvSpPr>
          <p:spPr bwMode="auto">
            <a:xfrm>
              <a:off x="2835" y="272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5" name="Oval 21"/>
            <p:cNvSpPr>
              <a:spLocks noChangeAspect="1" noChangeArrowheads="1"/>
            </p:cNvSpPr>
            <p:nvPr/>
          </p:nvSpPr>
          <p:spPr bwMode="auto">
            <a:xfrm>
              <a:off x="2835" y="275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6" name="Oval 22"/>
            <p:cNvSpPr>
              <a:spLocks noChangeAspect="1" noChangeArrowheads="1"/>
            </p:cNvSpPr>
            <p:nvPr/>
          </p:nvSpPr>
          <p:spPr bwMode="auto">
            <a:xfrm>
              <a:off x="2835" y="278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7" name="Oval 23"/>
            <p:cNvSpPr>
              <a:spLocks noChangeAspect="1" noChangeArrowheads="1"/>
            </p:cNvSpPr>
            <p:nvPr/>
          </p:nvSpPr>
          <p:spPr bwMode="auto">
            <a:xfrm>
              <a:off x="2835" y="281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8" name="Oval 24"/>
            <p:cNvSpPr>
              <a:spLocks noChangeAspect="1" noChangeArrowheads="1"/>
            </p:cNvSpPr>
            <p:nvPr/>
          </p:nvSpPr>
          <p:spPr bwMode="auto">
            <a:xfrm>
              <a:off x="2835" y="284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59" name="Oval 25"/>
            <p:cNvSpPr>
              <a:spLocks noChangeAspect="1" noChangeArrowheads="1"/>
            </p:cNvSpPr>
            <p:nvPr/>
          </p:nvSpPr>
          <p:spPr bwMode="auto">
            <a:xfrm>
              <a:off x="2835" y="287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60" name="Oval 26"/>
            <p:cNvSpPr>
              <a:spLocks noChangeAspect="1" noChangeArrowheads="1"/>
            </p:cNvSpPr>
            <p:nvPr/>
          </p:nvSpPr>
          <p:spPr bwMode="auto">
            <a:xfrm>
              <a:off x="2835" y="290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561" name="Oval 27"/>
            <p:cNvSpPr>
              <a:spLocks noChangeAspect="1" noChangeArrowheads="1"/>
            </p:cNvSpPr>
            <p:nvPr/>
          </p:nvSpPr>
          <p:spPr bwMode="auto">
            <a:xfrm>
              <a:off x="2835" y="2935"/>
              <a:ext cx="132" cy="46"/>
            </a:xfrm>
            <a:prstGeom prst="ellipse">
              <a:avLst/>
            </a:prstGeom>
            <a:gradFill rotWithShape="1">
              <a:gsLst>
                <a:gs pos="0">
                  <a:srgbClr val="9EC5EC"/>
                </a:gs>
                <a:gs pos="100000">
                  <a:srgbClr val="0066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grpSp>
        <p:nvGrpSpPr>
          <p:cNvPr id="21510" name="Group 4"/>
          <p:cNvGrpSpPr>
            <a:grpSpLocks/>
          </p:cNvGrpSpPr>
          <p:nvPr/>
        </p:nvGrpSpPr>
        <p:grpSpPr bwMode="auto">
          <a:xfrm>
            <a:off x="379413" y="1484313"/>
            <a:ext cx="3513137" cy="1270000"/>
            <a:chOff x="379056" y="1484784"/>
            <a:chExt cx="3514242" cy="1270189"/>
          </a:xfrm>
        </p:grpSpPr>
        <p:sp>
          <p:nvSpPr>
            <p:cNvPr id="21540" name="Text Box 6"/>
            <p:cNvSpPr txBox="1">
              <a:spLocks noChangeArrowheads="1"/>
            </p:cNvSpPr>
            <p:nvPr/>
          </p:nvSpPr>
          <p:spPr bwMode="auto">
            <a:xfrm>
              <a:off x="379056" y="2113692"/>
              <a:ext cx="1445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CH" sz="1400" b="0">
                  <a:solidFill>
                    <a:schemeClr val="bg1"/>
                  </a:solidFill>
                </a:rPr>
                <a:t>Flagellin (flg22)</a:t>
              </a:r>
            </a:p>
            <a:p>
              <a:pPr algn="ctr" eaLnBrk="1" hangingPunct="1"/>
              <a:r>
                <a:rPr lang="fr-CH" sz="1400" b="0">
                  <a:solidFill>
                    <a:schemeClr val="bg1"/>
                  </a:solidFill>
                </a:rPr>
                <a:t>or EF-Tu (elf18)</a:t>
              </a:r>
            </a:p>
          </p:txBody>
        </p:sp>
        <p:sp>
          <p:nvSpPr>
            <p:cNvPr id="21541" name="Text Box 8"/>
            <p:cNvSpPr txBox="1">
              <a:spLocks noChangeArrowheads="1"/>
            </p:cNvSpPr>
            <p:nvPr/>
          </p:nvSpPr>
          <p:spPr bwMode="auto">
            <a:xfrm>
              <a:off x="2699792" y="1484784"/>
              <a:ext cx="119350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CH" sz="2400" dirty="0">
                  <a:solidFill>
                    <a:schemeClr val="bg1"/>
                  </a:solidFill>
                </a:rPr>
                <a:t>FLS2 </a:t>
              </a:r>
            </a:p>
            <a:p>
              <a:pPr algn="ctr" eaLnBrk="1" hangingPunct="1"/>
              <a:r>
                <a:rPr lang="fr-CH" sz="2400" dirty="0">
                  <a:solidFill>
                    <a:schemeClr val="bg1"/>
                  </a:solidFill>
                </a:rPr>
                <a:t>or EFR</a:t>
              </a:r>
            </a:p>
          </p:txBody>
        </p:sp>
        <p:grpSp>
          <p:nvGrpSpPr>
            <p:cNvPr id="21542" name="Group 28"/>
            <p:cNvGrpSpPr>
              <a:grpSpLocks noChangeAspect="1"/>
            </p:cNvGrpSpPr>
            <p:nvPr/>
          </p:nvGrpSpPr>
          <p:grpSpPr bwMode="auto">
            <a:xfrm>
              <a:off x="1777825" y="2563506"/>
              <a:ext cx="141714" cy="191467"/>
              <a:chOff x="1640" y="1192"/>
              <a:chExt cx="112" cy="152"/>
            </a:xfrm>
          </p:grpSpPr>
          <p:sp>
            <p:nvSpPr>
              <p:cNvPr id="2154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1640" y="1192"/>
                <a:ext cx="112" cy="104"/>
              </a:xfrm>
              <a:prstGeom prst="flowChartConnector">
                <a:avLst/>
              </a:prstGeom>
              <a:gradFill rotWithShape="1">
                <a:gsLst>
                  <a:gs pos="0">
                    <a:srgbClr val="FFCCFF"/>
                  </a:gs>
                  <a:gs pos="50000">
                    <a:srgbClr val="FFE2FF"/>
                  </a:gs>
                  <a:gs pos="100000">
                    <a:srgbClr val="FFCC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2154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1648" y="1272"/>
                <a:ext cx="96" cy="72"/>
              </a:xfrm>
              <a:prstGeom prst="flowChartExtract">
                <a:avLst/>
              </a:prstGeom>
              <a:gradFill rotWithShape="1">
                <a:gsLst>
                  <a:gs pos="0">
                    <a:srgbClr val="FFCCFF"/>
                  </a:gs>
                  <a:gs pos="50000">
                    <a:srgbClr val="FFE2FF"/>
                  </a:gs>
                  <a:gs pos="100000">
                    <a:srgbClr val="FFCC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</p:grpSp>
      <p:sp>
        <p:nvSpPr>
          <p:cNvPr id="21517" name="Text Box 38"/>
          <p:cNvSpPr txBox="1">
            <a:spLocks noChangeArrowheads="1"/>
          </p:cNvSpPr>
          <p:nvPr/>
        </p:nvSpPr>
        <p:spPr bwMode="auto">
          <a:xfrm>
            <a:off x="1362075" y="4084638"/>
            <a:ext cx="33020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21518" name="Text Box 39"/>
          <p:cNvSpPr txBox="1">
            <a:spLocks noChangeArrowheads="1"/>
          </p:cNvSpPr>
          <p:nvPr/>
        </p:nvSpPr>
        <p:spPr bwMode="auto">
          <a:xfrm>
            <a:off x="1363663" y="4432300"/>
            <a:ext cx="2492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>
                <a:solidFill>
                  <a:schemeClr val="bg1"/>
                </a:solidFill>
              </a:rPr>
              <a:t>in</a:t>
            </a:r>
          </a:p>
        </p:txBody>
      </p:sp>
      <p:sp>
        <p:nvSpPr>
          <p:cNvPr id="230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>
                <a:solidFill>
                  <a:schemeClr val="bg1"/>
                </a:solidFill>
              </a:rPr>
              <a:t>The LRR</a:t>
            </a:r>
            <a:r>
              <a:rPr lang="en-GB" sz="2400" b="0" dirty="0" smtClean="0">
                <a:solidFill>
                  <a:schemeClr val="bg1"/>
                </a:solidFill>
              </a:rPr>
              <a:t>-receptor kinases </a:t>
            </a:r>
            <a:r>
              <a:rPr lang="en-GB" sz="2400" b="0" dirty="0">
                <a:solidFill>
                  <a:schemeClr val="bg1"/>
                </a:solidFill>
              </a:rPr>
              <a:t>FLS2 and EFR as </a:t>
            </a:r>
            <a:r>
              <a:rPr lang="en-GB" sz="2400" b="0" dirty="0" smtClean="0">
                <a:solidFill>
                  <a:schemeClr val="bg1"/>
                </a:solidFill>
              </a:rPr>
              <a:t>model plant PRRs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231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5003800" y="981075"/>
            <a:ext cx="3600450" cy="5438775"/>
            <a:chOff x="5003800" y="981075"/>
            <a:chExt cx="3600450" cy="5438775"/>
          </a:xfrm>
        </p:grpSpPr>
        <p:grpSp>
          <p:nvGrpSpPr>
            <p:cNvPr id="21523" name="Group 2"/>
            <p:cNvGrpSpPr>
              <a:grpSpLocks/>
            </p:cNvGrpSpPr>
            <p:nvPr/>
          </p:nvGrpSpPr>
          <p:grpSpPr bwMode="auto">
            <a:xfrm>
              <a:off x="5435854" y="981075"/>
              <a:ext cx="2304288" cy="2041743"/>
              <a:chOff x="3923928" y="1772816"/>
              <a:chExt cx="2304256" cy="2042019"/>
            </a:xfrm>
          </p:grpSpPr>
          <p:sp>
            <p:nvSpPr>
              <p:cNvPr id="223" name="Text Box 104"/>
              <p:cNvSpPr txBox="1">
                <a:spLocks noChangeArrowheads="1"/>
              </p:cNvSpPr>
              <p:nvPr/>
            </p:nvSpPr>
            <p:spPr bwMode="auto">
              <a:xfrm>
                <a:off x="4212595" y="1772816"/>
                <a:ext cx="1800200" cy="287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GB" b="0" i="1" dirty="0">
                    <a:solidFill>
                      <a:srgbClr val="33FF0B"/>
                    </a:solidFill>
                    <a:latin typeface="Arial"/>
                    <a:cs typeface="Arial"/>
                  </a:rPr>
                  <a:t>Pseudomonas syringae</a:t>
                </a:r>
                <a:endParaRPr lang="en-GB" b="0" dirty="0">
                  <a:solidFill>
                    <a:srgbClr val="33FF0B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1534" name="Picture 175" descr="avrPtoPtoB_Q2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3" y="2376735"/>
                <a:ext cx="1080121" cy="1080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35" name="Picture 176" descr="avrPtoPtoB_Colbis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2376736"/>
                <a:ext cx="1080121" cy="1080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36" name="TextBox 221"/>
              <p:cNvSpPr txBox="1">
                <a:spLocks noChangeArrowheads="1"/>
              </p:cNvSpPr>
              <p:nvPr/>
            </p:nvSpPr>
            <p:spPr bwMode="auto">
              <a:xfrm>
                <a:off x="4355976" y="2160712"/>
                <a:ext cx="18466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>
                  <a:cs typeface="Arial" charset="0"/>
                </a:endParaRPr>
              </a:p>
            </p:txBody>
          </p:sp>
          <p:sp>
            <p:nvSpPr>
              <p:cNvPr id="21537" name="Text Box 6"/>
              <p:cNvSpPr txBox="1">
                <a:spLocks noChangeArrowheads="1"/>
              </p:cNvSpPr>
              <p:nvPr/>
            </p:nvSpPr>
            <p:spPr bwMode="auto">
              <a:xfrm>
                <a:off x="3923928" y="2062516"/>
                <a:ext cx="4239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0">
                    <a:solidFill>
                      <a:schemeClr val="bg1"/>
                    </a:solidFill>
                    <a:cs typeface="Arial" charset="0"/>
                  </a:rPr>
                  <a:t>WT</a:t>
                </a:r>
              </a:p>
            </p:txBody>
          </p:sp>
          <p:sp>
            <p:nvSpPr>
              <p:cNvPr id="21538" name="Text Box 6"/>
              <p:cNvSpPr txBox="1">
                <a:spLocks noChangeArrowheads="1"/>
              </p:cNvSpPr>
              <p:nvPr/>
            </p:nvSpPr>
            <p:spPr bwMode="auto">
              <a:xfrm>
                <a:off x="5076056" y="2064184"/>
                <a:ext cx="72739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i="1">
                    <a:solidFill>
                      <a:srgbClr val="FFFF00"/>
                    </a:solidFill>
                    <a:cs typeface="Arial" charset="0"/>
                  </a:rPr>
                  <a:t>fls2 efr</a:t>
                </a:r>
              </a:p>
            </p:txBody>
          </p:sp>
          <p:sp>
            <p:nvSpPr>
              <p:cNvPr id="21539" name="Text Box 6"/>
              <p:cNvSpPr txBox="1">
                <a:spLocks noChangeArrowheads="1"/>
              </p:cNvSpPr>
              <p:nvPr/>
            </p:nvSpPr>
            <p:spPr bwMode="auto">
              <a:xfrm>
                <a:off x="3923928" y="3537836"/>
                <a:ext cx="124081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0">
                    <a:solidFill>
                      <a:schemeClr val="bg1"/>
                    </a:solidFill>
                    <a:cs typeface="Arial" charset="0"/>
                  </a:rPr>
                  <a:t>ARABIDOPSIS</a:t>
                </a:r>
              </a:p>
            </p:txBody>
          </p:sp>
        </p:grpSp>
        <p:grpSp>
          <p:nvGrpSpPr>
            <p:cNvPr id="21524" name="Group 3"/>
            <p:cNvGrpSpPr>
              <a:grpSpLocks/>
            </p:cNvGrpSpPr>
            <p:nvPr/>
          </p:nvGrpSpPr>
          <p:grpSpPr bwMode="auto">
            <a:xfrm>
              <a:off x="5003800" y="3429017"/>
              <a:ext cx="3424379" cy="2187801"/>
              <a:chOff x="6427525" y="1772816"/>
              <a:chExt cx="3424331" cy="2188096"/>
            </a:xfrm>
          </p:grpSpPr>
          <p:sp>
            <p:nvSpPr>
              <p:cNvPr id="217" name="Text Box 4"/>
              <p:cNvSpPr txBox="1">
                <a:spLocks noChangeArrowheads="1"/>
              </p:cNvSpPr>
              <p:nvPr/>
            </p:nvSpPr>
            <p:spPr bwMode="auto">
              <a:xfrm>
                <a:off x="8011828" y="3685995"/>
                <a:ext cx="184147" cy="2746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srgbClr val="CCECFF"/>
                  </a:solidFill>
                </a:endParaRPr>
              </a:p>
            </p:txBody>
          </p:sp>
          <p:sp>
            <p:nvSpPr>
              <p:cNvPr id="224" name="Text Box 104"/>
              <p:cNvSpPr txBox="1">
                <a:spLocks noChangeArrowheads="1"/>
              </p:cNvSpPr>
              <p:nvPr/>
            </p:nvSpPr>
            <p:spPr bwMode="auto">
              <a:xfrm>
                <a:off x="7092679" y="1772799"/>
                <a:ext cx="2016097" cy="276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GB" b="0" i="1" dirty="0">
                    <a:solidFill>
                      <a:srgbClr val="33FF0B"/>
                    </a:solidFill>
                    <a:latin typeface="Arial"/>
                    <a:cs typeface="Arial"/>
                  </a:rPr>
                  <a:t>Ralstonia solanacearum</a:t>
                </a:r>
                <a:endParaRPr lang="en-GB" b="0" dirty="0">
                  <a:solidFill>
                    <a:srgbClr val="33FF0B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1528" name="Picture 8" descr="MM-1_6DAI-oct09-small_300dpi-CMYK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7651" y="2232720"/>
                <a:ext cx="1656184" cy="1504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29" name="Text Box 6"/>
              <p:cNvSpPr txBox="1">
                <a:spLocks noChangeArrowheads="1"/>
              </p:cNvSpPr>
              <p:nvPr/>
            </p:nvSpPr>
            <p:spPr bwMode="auto">
              <a:xfrm>
                <a:off x="6588224" y="2060848"/>
                <a:ext cx="4239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0">
                    <a:solidFill>
                      <a:schemeClr val="bg1"/>
                    </a:solidFill>
                    <a:cs typeface="Arial" charset="0"/>
                  </a:rPr>
                  <a:t>WT</a:t>
                </a:r>
              </a:p>
            </p:txBody>
          </p:sp>
          <p:pic>
            <p:nvPicPr>
              <p:cNvPr id="21530" name="Picture 9" descr="L16-1_6DAI_oct09-small_300dpi-CMYK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8384" y="2160712"/>
                <a:ext cx="1823472" cy="1655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31" name="Text Box 6"/>
              <p:cNvSpPr txBox="1">
                <a:spLocks noChangeArrowheads="1"/>
              </p:cNvSpPr>
              <p:nvPr/>
            </p:nvSpPr>
            <p:spPr bwMode="auto">
              <a:xfrm>
                <a:off x="8028384" y="2062516"/>
                <a:ext cx="63350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>
                    <a:solidFill>
                      <a:srgbClr val="FFFF00"/>
                    </a:solidFill>
                    <a:cs typeface="Arial" charset="0"/>
                  </a:rPr>
                  <a:t>+ EFR</a:t>
                </a:r>
              </a:p>
            </p:txBody>
          </p:sp>
          <p:sp>
            <p:nvSpPr>
              <p:cNvPr id="21532" name="Text Box 6"/>
              <p:cNvSpPr txBox="1">
                <a:spLocks noChangeArrowheads="1"/>
              </p:cNvSpPr>
              <p:nvPr/>
            </p:nvSpPr>
            <p:spPr bwMode="auto">
              <a:xfrm>
                <a:off x="6427525" y="3539897"/>
                <a:ext cx="82591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0">
                    <a:solidFill>
                      <a:schemeClr val="bg1"/>
                    </a:solidFill>
                    <a:cs typeface="Arial" charset="0"/>
                  </a:rPr>
                  <a:t>TOMATO</a:t>
                </a:r>
              </a:p>
            </p:txBody>
          </p:sp>
        </p:grpSp>
        <p:sp>
          <p:nvSpPr>
            <p:cNvPr id="21525" name="Text Box 31"/>
            <p:cNvSpPr txBox="1">
              <a:spLocks noChangeArrowheads="1"/>
            </p:cNvSpPr>
            <p:nvPr/>
          </p:nvSpPr>
          <p:spPr bwMode="auto">
            <a:xfrm>
              <a:off x="5003800" y="5588965"/>
              <a:ext cx="3600450" cy="83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 dirty="0">
                  <a:solidFill>
                    <a:schemeClr val="bg1"/>
                  </a:solidFill>
                </a:rPr>
                <a:t>Zipfel et al., </a:t>
              </a:r>
              <a:r>
                <a:rPr lang="en-GB" b="0" i="1" dirty="0">
                  <a:solidFill>
                    <a:schemeClr val="bg1"/>
                  </a:solidFill>
                </a:rPr>
                <a:t>Nature </a:t>
              </a:r>
              <a:r>
                <a:rPr lang="en-GB" b="0" dirty="0">
                  <a:solidFill>
                    <a:schemeClr val="bg1"/>
                  </a:solidFill>
                </a:rPr>
                <a:t>2004</a:t>
              </a:r>
            </a:p>
            <a:p>
              <a:pPr algn="r" eaLnBrk="1" hangingPunct="1"/>
              <a:r>
                <a:rPr lang="en-GB" b="0" dirty="0">
                  <a:solidFill>
                    <a:schemeClr val="bg1"/>
                  </a:solidFill>
                </a:rPr>
                <a:t>Zipfel et al.</a:t>
              </a:r>
              <a:r>
                <a:rPr lang="en-GB" b="0" i="1" dirty="0">
                  <a:solidFill>
                    <a:schemeClr val="bg1"/>
                  </a:solidFill>
                </a:rPr>
                <a:t>, Cell </a:t>
              </a:r>
              <a:r>
                <a:rPr lang="en-GB" b="0" dirty="0">
                  <a:solidFill>
                    <a:schemeClr val="bg1"/>
                  </a:solidFill>
                </a:rPr>
                <a:t>2006</a:t>
              </a:r>
            </a:p>
            <a:p>
              <a:pPr algn="r" eaLnBrk="1" hangingPunct="1"/>
              <a:r>
                <a:rPr lang="en-GB" b="0" dirty="0" err="1">
                  <a:solidFill>
                    <a:schemeClr val="bg1"/>
                  </a:solidFill>
                </a:rPr>
                <a:t>Nekrasov</a:t>
              </a:r>
              <a:r>
                <a:rPr lang="en-GB" b="0" dirty="0">
                  <a:solidFill>
                    <a:schemeClr val="bg1"/>
                  </a:solidFill>
                </a:rPr>
                <a:t> et al., </a:t>
              </a:r>
              <a:r>
                <a:rPr lang="en-GB" b="0" i="1" dirty="0">
                  <a:solidFill>
                    <a:schemeClr val="bg1"/>
                  </a:solidFill>
                </a:rPr>
                <a:t>EMBO </a:t>
              </a:r>
              <a:r>
                <a:rPr lang="en-GB" b="0" i="1" dirty="0" smtClean="0">
                  <a:solidFill>
                    <a:schemeClr val="bg1"/>
                  </a:solidFill>
                </a:rPr>
                <a:t>J. </a:t>
              </a:r>
              <a:r>
                <a:rPr lang="en-GB" b="0" dirty="0">
                  <a:solidFill>
                    <a:schemeClr val="bg1"/>
                  </a:solidFill>
                </a:rPr>
                <a:t>2009</a:t>
              </a:r>
            </a:p>
            <a:p>
              <a:pPr algn="r" eaLnBrk="1" hangingPunct="1"/>
              <a:r>
                <a:rPr lang="en-GB" b="0" dirty="0">
                  <a:solidFill>
                    <a:schemeClr val="bg1"/>
                  </a:solidFill>
                </a:rPr>
                <a:t>Lacombe et al., </a:t>
              </a:r>
              <a:r>
                <a:rPr lang="en-GB" b="0" i="1" dirty="0">
                  <a:solidFill>
                    <a:schemeClr val="bg1"/>
                  </a:solidFill>
                </a:rPr>
                <a:t>Nature </a:t>
              </a:r>
              <a:r>
                <a:rPr lang="en-GB" b="0" i="1" dirty="0" smtClean="0">
                  <a:solidFill>
                    <a:schemeClr val="bg1"/>
                  </a:solidFill>
                </a:rPr>
                <a:t>Biotech. </a:t>
              </a:r>
              <a:r>
                <a:rPr lang="en-GB" b="0" dirty="0">
                  <a:solidFill>
                    <a:schemeClr val="bg1"/>
                  </a:solidFill>
                </a:rPr>
                <a:t>2010</a:t>
              </a:r>
            </a:p>
          </p:txBody>
        </p:sp>
      </p:grpSp>
      <p:pic>
        <p:nvPicPr>
          <p:cNvPr id="58" name="Picture 8" descr="npo000005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65175"/>
            <a:ext cx="1257300" cy="94932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596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323528" y="692696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93" y="735986"/>
            <a:ext cx="220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FF00"/>
                </a:solidFill>
              </a:rPr>
              <a:t>Ligand-binding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23528" y="1628800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2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340" y="1672090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FF00"/>
                </a:solidFill>
              </a:rPr>
              <a:t>Activation of RK complex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3528" y="2963853"/>
            <a:ext cx="576064" cy="57606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3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731" y="2780928"/>
            <a:ext cx="3677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00"/>
                </a:solidFill>
              </a:rPr>
              <a:t>Activation of downstream signaling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3528" y="4187989"/>
            <a:ext cx="576064" cy="576064"/>
          </a:xfrm>
          <a:prstGeom prst="ellipse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4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4077072"/>
            <a:ext cx="517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FF00"/>
                </a:solidFill>
              </a:rPr>
              <a:t>Negative regulation </a:t>
            </a:r>
          </a:p>
          <a:p>
            <a:r>
              <a:rPr lang="en-US" sz="2400" b="0" dirty="0" smtClean="0">
                <a:solidFill>
                  <a:srgbClr val="FFFF00"/>
                </a:solidFill>
              </a:rPr>
              <a:t>of RK complexes (and PTI signaling)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Key steps of FLS2/EFR-BAK1-BIK1 receptor complex regulation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54868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 bwMode="auto">
          <a:xfrm>
            <a:off x="323528" y="5661248"/>
            <a:ext cx="576064" cy="57606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5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608" y="5703639"/>
            <a:ext cx="287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FF00"/>
                </a:solidFill>
              </a:rPr>
              <a:t>Signaling specificity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1619672" y="1124744"/>
            <a:ext cx="18529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Sun et al., </a:t>
            </a:r>
            <a:r>
              <a:rPr lang="fr-CH" b="0" i="1" dirty="0" smtClean="0">
                <a:solidFill>
                  <a:schemeClr val="bg1"/>
                </a:solidFill>
              </a:rPr>
              <a:t>Science</a:t>
            </a:r>
            <a:r>
              <a:rPr lang="fr-CH" b="0" dirty="0" smtClean="0">
                <a:solidFill>
                  <a:schemeClr val="bg1"/>
                </a:solidFill>
              </a:rPr>
              <a:t> 2013</a:t>
            </a: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1619672" y="2060848"/>
            <a:ext cx="20794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Sun et al., </a:t>
            </a:r>
            <a:r>
              <a:rPr lang="fr-CH" b="0" i="1" dirty="0" smtClean="0">
                <a:solidFill>
                  <a:schemeClr val="bg1"/>
                </a:solidFill>
              </a:rPr>
              <a:t>Science</a:t>
            </a:r>
            <a:r>
              <a:rPr lang="fr-CH" b="0" dirty="0" smtClean="0">
                <a:solidFill>
                  <a:schemeClr val="bg1"/>
                </a:solidFill>
              </a:rPr>
              <a:t> 2013</a:t>
            </a:r>
          </a:p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Macho et al., </a:t>
            </a:r>
            <a:r>
              <a:rPr lang="fr-CH" b="0" i="1" dirty="0" smtClean="0">
                <a:solidFill>
                  <a:schemeClr val="bg1"/>
                </a:solidFill>
              </a:rPr>
              <a:t>Science</a:t>
            </a:r>
            <a:r>
              <a:rPr lang="fr-CH" b="0" dirty="0" smtClean="0">
                <a:solidFill>
                  <a:schemeClr val="bg1"/>
                </a:solidFill>
              </a:rPr>
              <a:t> 2014</a:t>
            </a:r>
          </a:p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Macho et al., </a:t>
            </a:r>
            <a:r>
              <a:rPr lang="fr-CH" b="0" i="1" dirty="0" smtClean="0">
                <a:solidFill>
                  <a:schemeClr val="bg1"/>
                </a:solidFill>
              </a:rPr>
              <a:t>in preparation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1619672" y="3555593"/>
            <a:ext cx="24943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Kadota et al., </a:t>
            </a:r>
            <a:r>
              <a:rPr lang="fr-CH" b="0" i="1" dirty="0" smtClean="0">
                <a:solidFill>
                  <a:schemeClr val="bg1"/>
                </a:solidFill>
              </a:rPr>
              <a:t>Molecular Cell </a:t>
            </a:r>
            <a:r>
              <a:rPr lang="fr-CH" b="0" dirty="0" smtClean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1619672" y="4869160"/>
            <a:ext cx="4927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Segonzac et al., </a:t>
            </a:r>
            <a:r>
              <a:rPr lang="fr-CH" b="0" i="1" dirty="0" smtClean="0">
                <a:solidFill>
                  <a:schemeClr val="bg1"/>
                </a:solidFill>
              </a:rPr>
              <a:t>EMBO J.</a:t>
            </a:r>
            <a:r>
              <a:rPr lang="fr-CH" b="0" dirty="0" smtClean="0">
                <a:solidFill>
                  <a:schemeClr val="bg1"/>
                </a:solidFill>
              </a:rPr>
              <a:t> 2014</a:t>
            </a:r>
          </a:p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Monaghan et al., </a:t>
            </a:r>
            <a:r>
              <a:rPr lang="fr-CH" b="0" i="1" dirty="0" smtClean="0">
                <a:solidFill>
                  <a:schemeClr val="bg1"/>
                </a:solidFill>
              </a:rPr>
              <a:t>Cell Host Microbe </a:t>
            </a:r>
            <a:r>
              <a:rPr lang="fr-CH" b="0" dirty="0" smtClean="0">
                <a:solidFill>
                  <a:schemeClr val="bg1"/>
                </a:solidFill>
              </a:rPr>
              <a:t>2014</a:t>
            </a:r>
          </a:p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Couto et al., </a:t>
            </a:r>
            <a:r>
              <a:rPr lang="fr-CH" b="0" i="1" dirty="0" err="1" smtClean="0">
                <a:solidFill>
                  <a:schemeClr val="bg1"/>
                </a:solidFill>
              </a:rPr>
              <a:t>PLoS</a:t>
            </a:r>
            <a:r>
              <a:rPr lang="fr-CH" b="0" i="1" dirty="0" smtClean="0">
                <a:solidFill>
                  <a:schemeClr val="bg1"/>
                </a:solidFill>
              </a:rPr>
              <a:t> </a:t>
            </a:r>
            <a:r>
              <a:rPr lang="fr-CH" b="0" i="1" dirty="0" err="1" smtClean="0">
                <a:solidFill>
                  <a:schemeClr val="bg1"/>
                </a:solidFill>
              </a:rPr>
              <a:t>Pathogens</a:t>
            </a:r>
            <a:r>
              <a:rPr lang="fr-CH" b="0" dirty="0">
                <a:solidFill>
                  <a:schemeClr val="bg1"/>
                </a:solidFill>
              </a:rPr>
              <a:t> </a:t>
            </a:r>
            <a:r>
              <a:rPr lang="fr-CH" b="0" dirty="0" smtClean="0">
                <a:solidFill>
                  <a:schemeClr val="bg1"/>
                </a:solidFill>
              </a:rPr>
              <a:t>2016                                                      </a:t>
            </a: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1619672" y="6126395"/>
            <a:ext cx="2139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Bücherl et al., </a:t>
            </a:r>
            <a:r>
              <a:rPr lang="fr-CH" b="0" i="1" dirty="0" smtClean="0">
                <a:solidFill>
                  <a:schemeClr val="bg1"/>
                </a:solidFill>
              </a:rPr>
              <a:t>in preparation</a:t>
            </a:r>
          </a:p>
          <a:p>
            <a:pPr eaLnBrk="1" hangingPunct="1"/>
            <a:r>
              <a:rPr lang="fr-CH" b="0" dirty="0" smtClean="0">
                <a:solidFill>
                  <a:schemeClr val="bg1"/>
                </a:solidFill>
              </a:rPr>
              <a:t>Perraki et al., </a:t>
            </a:r>
            <a:r>
              <a:rPr lang="fr-CH" b="0" i="1" dirty="0" smtClean="0">
                <a:solidFill>
                  <a:schemeClr val="bg1"/>
                </a:solidFill>
              </a:rPr>
              <a:t>in preparation</a:t>
            </a:r>
          </a:p>
        </p:txBody>
      </p:sp>
      <p:pic>
        <p:nvPicPr>
          <p:cNvPr id="10" name="Picture 9" descr="FLS2-BAK1-BI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40768"/>
            <a:ext cx="3016364" cy="41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64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0028" y="1046341"/>
            <a:ext cx="3786188" cy="4521994"/>
            <a:chOff x="5250308" y="1075958"/>
            <a:chExt cx="3786188" cy="452199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5250308" y="3668246"/>
              <a:ext cx="3786188" cy="1587"/>
            </a:xfrm>
            <a:prstGeom prst="line">
              <a:avLst/>
            </a:prstGeom>
            <a:noFill/>
            <a:ln w="57150" cmpd="sng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00192" y="1075958"/>
              <a:ext cx="864096" cy="338437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122516" y="2948166"/>
              <a:ext cx="864096" cy="151216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687936" y="4357720"/>
              <a:ext cx="936104" cy="936104"/>
            </a:xfrm>
            <a:prstGeom prst="ellipse">
              <a:avLst/>
            </a:prstGeom>
            <a:solidFill>
              <a:srgbClr val="CC0B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6732240" y="4005064"/>
              <a:ext cx="791448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FFFF"/>
              </a:solidFill>
              <a:prstDash val="solid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7236296" y="4221088"/>
              <a:ext cx="504056" cy="57606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FFFF"/>
              </a:solidFill>
              <a:prstDash val="solid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6084168" y="3717032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0" dirty="0" smtClean="0">
                  <a:solidFill>
                    <a:schemeClr val="bg1"/>
                  </a:solidFill>
                </a:rPr>
                <a:t>P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6588224" y="4221088"/>
              <a:ext cx="504056" cy="57606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FFFF"/>
              </a:solidFill>
              <a:prstDash val="solid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7865451" y="3717032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0" dirty="0" smtClean="0">
                  <a:solidFill>
                    <a:schemeClr val="bg1"/>
                  </a:solidFill>
                </a:rPr>
                <a:t>P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88224" y="5013176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0" dirty="0" smtClean="0">
                  <a:solidFill>
                    <a:schemeClr val="bg1"/>
                  </a:solidFill>
                </a:rPr>
                <a:t>P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020272" y="3284984"/>
              <a:ext cx="216024" cy="216024"/>
            </a:xfrm>
            <a:prstGeom prst="ellipse">
              <a:avLst/>
            </a:prstGeom>
            <a:solidFill>
              <a:srgbClr val="FFE52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 rot="5400000">
            <a:off x="4284284" y="5775331"/>
            <a:ext cx="71944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3947389" y="6135687"/>
            <a:ext cx="14029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err="1" smtClean="0">
                <a:solidFill>
                  <a:schemeClr val="bg1"/>
                </a:solidFill>
              </a:rPr>
              <a:t>signaling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18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Paradigm of receptor kinase activation in plants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19" name="Line 1028"/>
          <p:cNvSpPr>
            <a:spLocks noChangeShapeType="1"/>
          </p:cNvSpPr>
          <p:nvPr/>
        </p:nvSpPr>
        <p:spPr bwMode="auto">
          <a:xfrm>
            <a:off x="-31750" y="54868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2051719" y="3429000"/>
            <a:ext cx="646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PM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9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‘ligand-binding receptor’</a:t>
            </a:r>
            <a:endParaRPr lang="en-US" sz="2000" b="0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3068960"/>
            <a:ext cx="1595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‘co-receptor’</a:t>
            </a:r>
            <a:endParaRPr lang="en-US" sz="2000" b="0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0072" y="5085184"/>
            <a:ext cx="3624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‘downstream substrate kinase’</a:t>
            </a:r>
            <a:endParaRPr lang="en-US" sz="2000" b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12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Paradigms of plant immune/symbiotic receptor kinase activation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5" name="Line 1028"/>
          <p:cNvSpPr>
            <a:spLocks noChangeShapeType="1"/>
          </p:cNvSpPr>
          <p:nvPr/>
        </p:nvSpPr>
        <p:spPr bwMode="auto">
          <a:xfrm>
            <a:off x="-31750" y="54868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9" y="764704"/>
            <a:ext cx="8868641" cy="3240360"/>
          </a:xfrm>
          <a:prstGeom prst="rect">
            <a:avLst/>
          </a:prstGeom>
        </p:spPr>
      </p:pic>
      <p:sp>
        <p:nvSpPr>
          <p:cNvPr id="8" name="Rectangle 1030"/>
          <p:cNvSpPr>
            <a:spLocks noChangeArrowheads="1"/>
          </p:cNvSpPr>
          <p:nvPr/>
        </p:nvSpPr>
        <p:spPr bwMode="auto">
          <a:xfrm>
            <a:off x="6762049" y="4017926"/>
            <a:ext cx="22156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0" dirty="0" smtClean="0">
                <a:solidFill>
                  <a:schemeClr val="bg1"/>
                </a:solidFill>
                <a:cs typeface="+mn-cs"/>
              </a:rPr>
              <a:t>Zipfel &amp; </a:t>
            </a:r>
            <a:r>
              <a:rPr lang="en-GB" b="0" dirty="0" err="1" smtClean="0">
                <a:solidFill>
                  <a:schemeClr val="bg1"/>
                </a:solidFill>
                <a:cs typeface="+mn-cs"/>
              </a:rPr>
              <a:t>Oldroyd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, </a:t>
            </a:r>
            <a:r>
              <a:rPr lang="en-GB" b="0" i="1" dirty="0" smtClean="0">
                <a:solidFill>
                  <a:schemeClr val="bg1"/>
                </a:solidFill>
                <a:cs typeface="+mn-cs"/>
              </a:rPr>
              <a:t>Nature 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2017</a:t>
            </a:r>
            <a:endParaRPr lang="en-GB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1" y="4077072"/>
            <a:ext cx="79928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2000" b="0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  <a:defRPr/>
            </a:pPr>
            <a:r>
              <a:rPr lang="en-US" sz="2000" b="0" dirty="0">
                <a:solidFill>
                  <a:srgbClr val="FFFFFF"/>
                </a:solidFill>
              </a:rPr>
              <a:t> </a:t>
            </a:r>
            <a:r>
              <a:rPr lang="en-US" sz="2000" b="0" dirty="0" smtClean="0">
                <a:solidFill>
                  <a:srgbClr val="FFFFFF"/>
                </a:solidFill>
              </a:rPr>
              <a:t>LRR-type PRRs (RKs or RLPs) use LRR-type RKs (</a:t>
            </a:r>
            <a:r>
              <a:rPr lang="en-US" sz="2000" b="0" i="1" dirty="0" smtClean="0">
                <a:solidFill>
                  <a:srgbClr val="FFFFFF"/>
                </a:solidFill>
              </a:rPr>
              <a:t>e.g. </a:t>
            </a:r>
            <a:r>
              <a:rPr lang="en-US" sz="2000" b="0" dirty="0" smtClean="0">
                <a:solidFill>
                  <a:srgbClr val="FFFFFF"/>
                </a:solidFill>
              </a:rPr>
              <a:t>SERKs) as co-receptors.</a:t>
            </a:r>
            <a:endParaRPr lang="en-US" sz="2000" b="0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  <a:defRPr/>
            </a:pPr>
            <a:endParaRPr lang="en-US" sz="2000" b="0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  <a:defRPr/>
            </a:pPr>
            <a:r>
              <a:rPr lang="en-US" sz="2000" b="0" dirty="0">
                <a:solidFill>
                  <a:srgbClr val="FFFFFF"/>
                </a:solidFill>
              </a:rPr>
              <a:t> </a:t>
            </a:r>
            <a:r>
              <a:rPr lang="en-US" sz="2000" b="0" dirty="0" err="1" smtClean="0">
                <a:solidFill>
                  <a:srgbClr val="FFFFFF"/>
                </a:solidFill>
              </a:rPr>
              <a:t>LysM</a:t>
            </a:r>
            <a:r>
              <a:rPr lang="en-US" sz="2000" b="0" dirty="0" smtClean="0">
                <a:solidFill>
                  <a:srgbClr val="FFFFFF"/>
                </a:solidFill>
              </a:rPr>
              <a:t>-type </a:t>
            </a:r>
            <a:r>
              <a:rPr lang="en-US" sz="2000" b="0" dirty="0">
                <a:solidFill>
                  <a:srgbClr val="FFFFFF"/>
                </a:solidFill>
              </a:rPr>
              <a:t>PRRs </a:t>
            </a:r>
            <a:r>
              <a:rPr lang="en-US" sz="2000" b="0" dirty="0" smtClean="0">
                <a:solidFill>
                  <a:srgbClr val="FFFFFF"/>
                </a:solidFill>
              </a:rPr>
              <a:t>(RKs or RLPs) use </a:t>
            </a:r>
            <a:r>
              <a:rPr lang="en-US" sz="2000" b="0" dirty="0" err="1" smtClean="0">
                <a:solidFill>
                  <a:srgbClr val="FFFFFF"/>
                </a:solidFill>
              </a:rPr>
              <a:t>LysM</a:t>
            </a:r>
            <a:r>
              <a:rPr lang="en-US" sz="2000" b="0" dirty="0" smtClean="0">
                <a:solidFill>
                  <a:srgbClr val="FFFFFF"/>
                </a:solidFill>
              </a:rPr>
              <a:t>-type RKs (</a:t>
            </a:r>
            <a:r>
              <a:rPr lang="en-US" sz="2000" b="0" i="1" dirty="0" smtClean="0">
                <a:solidFill>
                  <a:srgbClr val="FFFFFF"/>
                </a:solidFill>
              </a:rPr>
              <a:t>e.g</a:t>
            </a:r>
            <a:r>
              <a:rPr lang="en-US" sz="2000" b="0" i="1" dirty="0">
                <a:solidFill>
                  <a:srgbClr val="FFFFFF"/>
                </a:solidFill>
              </a:rPr>
              <a:t>. </a:t>
            </a:r>
            <a:r>
              <a:rPr lang="en-US" sz="2000" b="0" dirty="0" smtClean="0">
                <a:solidFill>
                  <a:srgbClr val="FFFFFF"/>
                </a:solidFill>
              </a:rPr>
              <a:t>CERK1) </a:t>
            </a:r>
            <a:r>
              <a:rPr lang="en-US" sz="2000" b="0" dirty="0">
                <a:solidFill>
                  <a:srgbClr val="FFFFFF"/>
                </a:solidFill>
              </a:rPr>
              <a:t>as </a:t>
            </a:r>
            <a:r>
              <a:rPr lang="en-US" sz="2000" b="0" dirty="0" smtClean="0">
                <a:solidFill>
                  <a:srgbClr val="FFFFFF"/>
                </a:solidFill>
              </a:rPr>
              <a:t>co-receptors.</a:t>
            </a:r>
            <a:endParaRPr lang="en-US" sz="2000" b="0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  <a:defRPr/>
            </a:pPr>
            <a:endParaRPr lang="en-US" sz="2000" b="0" dirty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v"/>
              <a:defRPr/>
            </a:pPr>
            <a:r>
              <a:rPr lang="en-US" sz="2000" b="0" dirty="0">
                <a:solidFill>
                  <a:srgbClr val="FFFFFF"/>
                </a:solidFill>
              </a:rPr>
              <a:t> </a:t>
            </a:r>
            <a:r>
              <a:rPr lang="en-US" sz="2000" b="0" dirty="0" smtClean="0">
                <a:solidFill>
                  <a:srgbClr val="FFFFFF"/>
                </a:solidFill>
              </a:rPr>
              <a:t>not clear for lectin-type or WAK-type PRRs</a:t>
            </a:r>
            <a:r>
              <a:rPr lang="is-IS" sz="2000" b="0" dirty="0" smtClean="0">
                <a:solidFill>
                  <a:srgbClr val="FFFFFF"/>
                </a:solidFill>
              </a:rPr>
              <a:t>…</a:t>
            </a:r>
            <a:endParaRPr lang="en-US" sz="2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27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Key steps of FLS2/EFR-BAK1-BIK1 receptor complex regulation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19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" name="Oval 1"/>
          <p:cNvSpPr/>
          <p:nvPr/>
        </p:nvSpPr>
        <p:spPr bwMode="auto">
          <a:xfrm>
            <a:off x="323528" y="980728"/>
            <a:ext cx="576064" cy="57606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93" y="1024018"/>
            <a:ext cx="240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Ligand-binding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1772816"/>
            <a:ext cx="4032448" cy="13840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28682" t="60000" r="36899"/>
          <a:stretch/>
        </p:blipFill>
        <p:spPr>
          <a:xfrm>
            <a:off x="3335164" y="3162176"/>
            <a:ext cx="1728192" cy="28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8" name="Group 27"/>
          <p:cNvGrpSpPr/>
          <p:nvPr/>
        </p:nvGrpSpPr>
        <p:grpSpPr>
          <a:xfrm>
            <a:off x="5292080" y="787399"/>
            <a:ext cx="3775720" cy="5809953"/>
            <a:chOff x="854323" y="558800"/>
            <a:chExt cx="4143375" cy="6156325"/>
          </a:xfrm>
        </p:grpSpPr>
        <p:pic>
          <p:nvPicPr>
            <p:cNvPr id="29" name="图片 9" descr="overall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 t="3125" r="26042" b="10416"/>
            <a:stretch>
              <a:fillRect/>
            </a:stretch>
          </p:blipFill>
          <p:spPr bwMode="auto">
            <a:xfrm>
              <a:off x="854323" y="785813"/>
              <a:ext cx="4143375" cy="5929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>
              <a:off x="2467223" y="558800"/>
              <a:ext cx="1244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>
                  <a:latin typeface="Calibri" charset="0"/>
                </a:rPr>
                <a:t>N-terminus</a:t>
              </a:r>
              <a:endParaRPr lang="zh-CN" altLang="en-US">
                <a:latin typeface="Calibri" charset="0"/>
              </a:endParaRPr>
            </a:p>
          </p:txBody>
        </p:sp>
        <p:sp>
          <p:nvSpPr>
            <p:cNvPr id="31" name="TextBox 12"/>
            <p:cNvSpPr txBox="1">
              <a:spLocks noChangeArrowheads="1"/>
            </p:cNvSpPr>
            <p:nvPr/>
          </p:nvSpPr>
          <p:spPr bwMode="auto">
            <a:xfrm>
              <a:off x="1568698" y="2071688"/>
              <a:ext cx="865188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DAB42A"/>
                  </a:solidFill>
                  <a:latin typeface="Calibri" charset="0"/>
                </a:rPr>
                <a:t>FLS2</a:t>
              </a:r>
            </a:p>
            <a:p>
              <a:pPr eaLnBrk="1" hangingPunct="1"/>
              <a:r>
                <a:rPr lang="en-US" altLang="zh-CN" sz="2400" dirty="0">
                  <a:solidFill>
                    <a:srgbClr val="24D1FF"/>
                  </a:solidFill>
                  <a:latin typeface="Calibri" charset="0"/>
                </a:rPr>
                <a:t>BAK1</a:t>
              </a:r>
            </a:p>
            <a:p>
              <a:pPr eaLnBrk="1" hangingPunct="1"/>
              <a:r>
                <a:rPr lang="en-US" altLang="zh-CN" sz="2400" dirty="0">
                  <a:solidFill>
                    <a:srgbClr val="CC00FF"/>
                  </a:solidFill>
                  <a:latin typeface="Calibri" charset="0"/>
                </a:rPr>
                <a:t>flg22</a:t>
              </a:r>
              <a:endParaRPr lang="zh-CN" altLang="en-US" sz="2400" dirty="0">
                <a:solidFill>
                  <a:srgbClr val="CC00FF"/>
                </a:solidFill>
                <a:latin typeface="Calibri" charset="0"/>
              </a:endParaRPr>
            </a:p>
          </p:txBody>
        </p:sp>
        <p:sp>
          <p:nvSpPr>
            <p:cNvPr id="32" name="TextBox 27"/>
            <p:cNvSpPr txBox="1">
              <a:spLocks noChangeArrowheads="1"/>
            </p:cNvSpPr>
            <p:nvPr/>
          </p:nvSpPr>
          <p:spPr bwMode="auto">
            <a:xfrm>
              <a:off x="3753098" y="2000250"/>
              <a:ext cx="3333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CC00FF"/>
                  </a:solidFill>
                  <a:latin typeface="Calibri" charset="0"/>
                </a:rPr>
                <a:t>N</a:t>
              </a:r>
              <a:endParaRPr lang="zh-CN" altLang="en-US">
                <a:solidFill>
                  <a:srgbClr val="CC00FF"/>
                </a:solidFill>
                <a:latin typeface="Calibri" charset="0"/>
              </a:endParaRPr>
            </a:p>
          </p:txBody>
        </p:sp>
        <p:sp>
          <p:nvSpPr>
            <p:cNvPr id="33" name="TextBox 28"/>
            <p:cNvSpPr txBox="1">
              <a:spLocks noChangeArrowheads="1"/>
            </p:cNvSpPr>
            <p:nvPr/>
          </p:nvSpPr>
          <p:spPr bwMode="auto">
            <a:xfrm>
              <a:off x="3391148" y="4398963"/>
              <a:ext cx="3095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CC00FF"/>
                  </a:solidFill>
                  <a:latin typeface="Calibri" charset="0"/>
                </a:rPr>
                <a:t>C</a:t>
              </a:r>
              <a:endParaRPr lang="zh-CN" altLang="en-US">
                <a:solidFill>
                  <a:srgbClr val="CC00FF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710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30028" y="1046341"/>
            <a:ext cx="3786188" cy="4521994"/>
            <a:chOff x="5250308" y="1075958"/>
            <a:chExt cx="3786188" cy="452199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5250308" y="3668246"/>
              <a:ext cx="3786188" cy="1587"/>
            </a:xfrm>
            <a:prstGeom prst="line">
              <a:avLst/>
            </a:prstGeom>
            <a:noFill/>
            <a:ln w="57150" cmpd="sng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00192" y="1075958"/>
              <a:ext cx="864096" cy="338437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122516" y="2948166"/>
              <a:ext cx="864096" cy="151216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687936" y="4357720"/>
              <a:ext cx="936104" cy="936104"/>
            </a:xfrm>
            <a:prstGeom prst="ellipse">
              <a:avLst/>
            </a:prstGeom>
            <a:solidFill>
              <a:srgbClr val="CC0B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6732240" y="4005064"/>
              <a:ext cx="791448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FFFF"/>
              </a:solidFill>
              <a:prstDash val="solid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7236296" y="4221088"/>
              <a:ext cx="504056" cy="57606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FFFF"/>
              </a:solidFill>
              <a:prstDash val="solid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6084168" y="3717032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0" dirty="0" smtClean="0">
                  <a:solidFill>
                    <a:schemeClr val="bg1"/>
                  </a:solidFill>
                </a:rPr>
                <a:t>P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6588224" y="4221088"/>
              <a:ext cx="504056" cy="57606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FFFF"/>
              </a:solidFill>
              <a:prstDash val="solid"/>
              <a:round/>
              <a:headEnd type="arrow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7865451" y="3717032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0" dirty="0" smtClean="0">
                  <a:solidFill>
                    <a:schemeClr val="bg1"/>
                  </a:solidFill>
                </a:rPr>
                <a:t>P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88224" y="5013176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0" dirty="0" smtClean="0">
                  <a:solidFill>
                    <a:schemeClr val="bg1"/>
                  </a:solidFill>
                </a:rPr>
                <a:t>P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020272" y="3284984"/>
              <a:ext cx="216024" cy="216024"/>
            </a:xfrm>
            <a:prstGeom prst="ellipse">
              <a:avLst/>
            </a:prstGeom>
            <a:solidFill>
              <a:srgbClr val="FFE52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 rot="5400000">
            <a:off x="4284284" y="5775331"/>
            <a:ext cx="71944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3359014" y="6135687"/>
            <a:ext cx="2579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>
                <a:solidFill>
                  <a:schemeClr val="bg1"/>
                </a:solidFill>
              </a:rPr>
              <a:t>i</a:t>
            </a:r>
            <a:r>
              <a:rPr lang="fr-CH" sz="2400" b="0" dirty="0" smtClean="0">
                <a:solidFill>
                  <a:schemeClr val="bg1"/>
                </a:solidFill>
              </a:rPr>
              <a:t>mmune signaling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18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Initiation of immune </a:t>
            </a:r>
            <a:r>
              <a:rPr lang="en-GB" sz="2400" b="0" dirty="0" err="1" smtClean="0">
                <a:solidFill>
                  <a:schemeClr val="bg1"/>
                </a:solidFill>
              </a:rPr>
              <a:t>signaling</a:t>
            </a:r>
            <a:r>
              <a:rPr lang="en-GB" sz="2400" b="0" dirty="0" smtClean="0">
                <a:solidFill>
                  <a:schemeClr val="bg1"/>
                </a:solidFill>
              </a:rPr>
              <a:t> by the ‘core’ </a:t>
            </a:r>
            <a:r>
              <a:rPr lang="en-GB" sz="2400" b="0" dirty="0">
                <a:solidFill>
                  <a:schemeClr val="bg1"/>
                </a:solidFill>
              </a:rPr>
              <a:t>FLS2/EFR-BAK1-BIK1 receptor </a:t>
            </a:r>
            <a:r>
              <a:rPr lang="en-GB" sz="2400" b="0" dirty="0" smtClean="0">
                <a:solidFill>
                  <a:schemeClr val="bg1"/>
                </a:solidFill>
              </a:rPr>
              <a:t>complex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19" name="Line 102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158555" y="1124744"/>
            <a:ext cx="1621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FLS2/EFR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5292080" y="2564904"/>
            <a:ext cx="20897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BAK1 </a:t>
            </a:r>
            <a:r>
              <a:rPr lang="fr-CH" sz="1800" b="0" dirty="0" smtClean="0">
                <a:solidFill>
                  <a:schemeClr val="bg1"/>
                </a:solidFill>
              </a:rPr>
              <a:t>(+SERKs)</a:t>
            </a:r>
            <a:endParaRPr lang="fr-CH" sz="1800" b="0" dirty="0">
              <a:solidFill>
                <a:schemeClr val="bg1"/>
              </a:solidFill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2051719" y="3429000"/>
            <a:ext cx="646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PM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148064" y="4581128"/>
            <a:ext cx="17776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BIK1 </a:t>
            </a:r>
            <a:r>
              <a:rPr lang="fr-CH" sz="1800" b="0" dirty="0" smtClean="0">
                <a:solidFill>
                  <a:schemeClr val="bg1"/>
                </a:solidFill>
              </a:rPr>
              <a:t>(+PBLs)</a:t>
            </a:r>
            <a:endParaRPr lang="fr-CH" sz="1800" b="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628800"/>
            <a:ext cx="29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‘ligand-binding receptor’</a:t>
            </a:r>
            <a:endParaRPr lang="en-US" sz="2000" b="0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3068960"/>
            <a:ext cx="1595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‘co-receptor’</a:t>
            </a:r>
            <a:endParaRPr lang="en-US" sz="2000" b="0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0072" y="5085184"/>
            <a:ext cx="3624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</a:rPr>
              <a:t>‘downstream substrate kinase’</a:t>
            </a:r>
            <a:endParaRPr lang="en-US" sz="2000" b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7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Roles of regulatory RKs in RK complex formation and activation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36" y="1340768"/>
            <a:ext cx="1197732" cy="2399788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894468" y="1322760"/>
            <a:ext cx="1621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FLS2/EFR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486756" y="2540662"/>
            <a:ext cx="9717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smtClean="0">
                <a:solidFill>
                  <a:schemeClr val="bg1"/>
                </a:solidFill>
              </a:rPr>
              <a:t>BAK1</a:t>
            </a:r>
            <a:endParaRPr lang="fr-CH" sz="2400" b="0" dirty="0">
              <a:solidFill>
                <a:schemeClr val="bg1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423125" y="4109623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IOS1</a:t>
            </a:r>
            <a:endParaRPr lang="fr-CH" sz="2400" b="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5452588" y="3835687"/>
            <a:ext cx="1008112" cy="4599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1" name="Group 20"/>
          <p:cNvGrpSpPr/>
          <p:nvPr/>
        </p:nvGrpSpPr>
        <p:grpSpPr>
          <a:xfrm rot="3727526" flipH="1">
            <a:off x="5042789" y="4237395"/>
            <a:ext cx="872806" cy="335250"/>
            <a:chOff x="3276464" y="3753065"/>
            <a:chExt cx="473288" cy="215442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3276464" y="3860786"/>
              <a:ext cx="46744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rot="16200000">
              <a:off x="3642031" y="3860786"/>
              <a:ext cx="21544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337952" y="4830251"/>
            <a:ext cx="8691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BIR2</a:t>
            </a:r>
          </a:p>
          <a:p>
            <a:pPr algn="ctr" eaLnBrk="1" hangingPunct="1"/>
            <a:r>
              <a:rPr lang="fr-CH" sz="2400" b="0" dirty="0" smtClean="0">
                <a:solidFill>
                  <a:schemeClr val="bg1"/>
                </a:solidFill>
              </a:rPr>
              <a:t>BIR3</a:t>
            </a:r>
            <a:endParaRPr lang="fr-CH" sz="2400" b="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03648" y="3959354"/>
            <a:ext cx="3011301" cy="1265491"/>
            <a:chOff x="1208972" y="3302555"/>
            <a:chExt cx="3011301" cy="1265491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V="1">
              <a:off x="2896348" y="3460078"/>
              <a:ext cx="1323925" cy="73545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" name="Group 37"/>
            <p:cNvGrpSpPr/>
            <p:nvPr/>
          </p:nvGrpSpPr>
          <p:grpSpPr>
            <a:xfrm rot="9667097" flipH="1">
              <a:off x="2577121" y="3302555"/>
              <a:ext cx="1529350" cy="335250"/>
              <a:chOff x="3276464" y="3753065"/>
              <a:chExt cx="473288" cy="215442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>
                <a:off x="3276464" y="3860786"/>
                <a:ext cx="467446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 rot="16200000">
                <a:off x="3642031" y="3860786"/>
                <a:ext cx="215442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4" name="Text Box 8"/>
            <p:cNvSpPr txBox="1">
              <a:spLocks noChangeArrowheads="1"/>
            </p:cNvSpPr>
            <p:nvPr/>
          </p:nvSpPr>
          <p:spPr bwMode="auto">
            <a:xfrm>
              <a:off x="2158142" y="4106381"/>
              <a:ext cx="679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CH" sz="2400" b="0" dirty="0" smtClean="0">
                  <a:solidFill>
                    <a:schemeClr val="bg1"/>
                  </a:solidFill>
                </a:rPr>
                <a:t>FIR</a:t>
              </a:r>
              <a:endParaRPr lang="fr-CH" sz="2400" b="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1208972" y="3515195"/>
              <a:ext cx="145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CH" sz="2400" b="0" dirty="0" smtClean="0">
                  <a:solidFill>
                    <a:schemeClr val="bg1"/>
                  </a:solidFill>
                </a:rPr>
                <a:t>APEX1-3</a:t>
              </a:r>
              <a:endParaRPr lang="fr-CH" sz="24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41742" y="5877272"/>
            <a:ext cx="29514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dirty="0" smtClean="0">
                <a:solidFill>
                  <a:srgbClr val="FFFFFF"/>
                </a:solidFill>
              </a:rPr>
              <a:t>Halter et al., </a:t>
            </a:r>
            <a:r>
              <a:rPr lang="en-GB" sz="1400" b="0" dirty="0" err="1" smtClean="0">
                <a:solidFill>
                  <a:srgbClr val="FFFFFF"/>
                </a:solidFill>
              </a:rPr>
              <a:t>Curr</a:t>
            </a:r>
            <a:r>
              <a:rPr lang="en-GB" sz="1400" b="0" dirty="0" smtClean="0">
                <a:solidFill>
                  <a:srgbClr val="FFFFFF"/>
                </a:solidFill>
              </a:rPr>
              <a:t> </a:t>
            </a:r>
            <a:r>
              <a:rPr lang="en-GB" sz="1400" b="0" dirty="0" err="1" smtClean="0">
                <a:solidFill>
                  <a:srgbClr val="FFFFFF"/>
                </a:solidFill>
              </a:rPr>
              <a:t>Biol</a:t>
            </a:r>
            <a:r>
              <a:rPr lang="en-GB" sz="1400" b="0" dirty="0" smtClean="0">
                <a:solidFill>
                  <a:srgbClr val="FFFFFF"/>
                </a:solidFill>
              </a:rPr>
              <a:t> 2014</a:t>
            </a:r>
          </a:p>
          <a:p>
            <a:r>
              <a:rPr lang="en-GB" sz="1400" b="0" dirty="0" err="1" smtClean="0">
                <a:solidFill>
                  <a:srgbClr val="FFFFFF"/>
                </a:solidFill>
              </a:rPr>
              <a:t>Yeh</a:t>
            </a:r>
            <a:r>
              <a:rPr lang="en-GB" sz="1400" b="0" dirty="0" smtClean="0">
                <a:solidFill>
                  <a:srgbClr val="FFFFFF"/>
                </a:solidFill>
              </a:rPr>
              <a:t> et al., </a:t>
            </a:r>
            <a:r>
              <a:rPr lang="en-GB" sz="1400" b="0" i="1" dirty="0" smtClean="0">
                <a:solidFill>
                  <a:srgbClr val="FFFFFF"/>
                </a:solidFill>
              </a:rPr>
              <a:t>Plant Cell </a:t>
            </a:r>
            <a:r>
              <a:rPr lang="en-GB" sz="1400" b="0" dirty="0" smtClean="0">
                <a:solidFill>
                  <a:srgbClr val="FFFFFF"/>
                </a:solidFill>
              </a:rPr>
              <a:t>2016</a:t>
            </a:r>
          </a:p>
          <a:p>
            <a:r>
              <a:rPr lang="en-GB" sz="1400" b="0" dirty="0" err="1" smtClean="0">
                <a:solidFill>
                  <a:srgbClr val="FFFFFF"/>
                </a:solidFill>
              </a:rPr>
              <a:t>Imkampe</a:t>
            </a:r>
            <a:r>
              <a:rPr lang="en-GB" sz="1400" b="0" dirty="0" smtClean="0">
                <a:solidFill>
                  <a:srgbClr val="FFFFFF"/>
                </a:solidFill>
              </a:rPr>
              <a:t> et </a:t>
            </a:r>
            <a:r>
              <a:rPr lang="en-GB" sz="1400" b="0" dirty="0">
                <a:solidFill>
                  <a:srgbClr val="FFFFFF"/>
                </a:solidFill>
              </a:rPr>
              <a:t>al., </a:t>
            </a:r>
            <a:r>
              <a:rPr lang="en-GB" sz="1400" b="0" i="1" dirty="0" smtClean="0">
                <a:solidFill>
                  <a:srgbClr val="FFFFFF"/>
                </a:solidFill>
              </a:rPr>
              <a:t>Plant Cell, in press</a:t>
            </a:r>
          </a:p>
          <a:p>
            <a:r>
              <a:rPr lang="en-GB" sz="1400" b="0" dirty="0" err="1" smtClean="0">
                <a:solidFill>
                  <a:srgbClr val="FFFFFF"/>
                </a:solidFill>
              </a:rPr>
              <a:t>Smakowska</a:t>
            </a:r>
            <a:r>
              <a:rPr lang="en-GB" sz="1400" b="0" dirty="0" smtClean="0">
                <a:solidFill>
                  <a:srgbClr val="FFFFFF"/>
                </a:solidFill>
              </a:rPr>
              <a:t> et al., </a:t>
            </a:r>
            <a:r>
              <a:rPr lang="en-GB" sz="1400" b="0" i="1" dirty="0" smtClean="0">
                <a:solidFill>
                  <a:srgbClr val="FFFFFF"/>
                </a:solidFill>
              </a:rPr>
              <a:t>under revision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04248" y="5859269"/>
            <a:ext cx="22733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dirty="0" smtClean="0">
                <a:solidFill>
                  <a:srgbClr val="FFFFFF"/>
                </a:solidFill>
              </a:rPr>
              <a:t>Collaborations:</a:t>
            </a:r>
          </a:p>
          <a:p>
            <a:r>
              <a:rPr lang="en-GB" sz="1400" b="0" dirty="0" smtClean="0">
                <a:solidFill>
                  <a:srgbClr val="FFFFFF"/>
                </a:solidFill>
              </a:rPr>
              <a:t>B. </a:t>
            </a:r>
            <a:r>
              <a:rPr lang="en-GB" sz="1400" b="0" dirty="0" err="1" smtClean="0">
                <a:solidFill>
                  <a:srgbClr val="FFFFFF"/>
                </a:solidFill>
              </a:rPr>
              <a:t>Kemmerling</a:t>
            </a:r>
            <a:r>
              <a:rPr lang="en-GB" sz="1400" b="0" dirty="0" smtClean="0">
                <a:solidFill>
                  <a:srgbClr val="FFFFFF"/>
                </a:solidFill>
              </a:rPr>
              <a:t> (</a:t>
            </a:r>
            <a:r>
              <a:rPr lang="en-GB" sz="1400" b="0" dirty="0" err="1" smtClean="0">
                <a:solidFill>
                  <a:srgbClr val="FFFFFF"/>
                </a:solidFill>
              </a:rPr>
              <a:t>Tübingen</a:t>
            </a:r>
            <a:r>
              <a:rPr lang="en-GB" sz="1400" b="0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GB" sz="1400" b="0" dirty="0" smtClean="0">
                <a:solidFill>
                  <a:srgbClr val="FFFFFF"/>
                </a:solidFill>
              </a:rPr>
              <a:t>L. </a:t>
            </a:r>
            <a:r>
              <a:rPr lang="en-GB" sz="1400" b="0" dirty="0" err="1" smtClean="0">
                <a:solidFill>
                  <a:srgbClr val="FFFFFF"/>
                </a:solidFill>
              </a:rPr>
              <a:t>Zimmerli</a:t>
            </a:r>
            <a:r>
              <a:rPr lang="en-GB" sz="1400" b="0" dirty="0" smtClean="0">
                <a:solidFill>
                  <a:srgbClr val="FFFFFF"/>
                </a:solidFill>
              </a:rPr>
              <a:t> (Taiwan)</a:t>
            </a:r>
          </a:p>
          <a:p>
            <a:r>
              <a:rPr lang="en-GB" sz="1400" b="0" dirty="0" smtClean="0">
                <a:solidFill>
                  <a:srgbClr val="FFFFFF"/>
                </a:solidFill>
              </a:rPr>
              <a:t>Y. </a:t>
            </a:r>
            <a:r>
              <a:rPr lang="en-GB" sz="1400" b="0" dirty="0" err="1" smtClean="0">
                <a:solidFill>
                  <a:srgbClr val="FFFFFF"/>
                </a:solidFill>
              </a:rPr>
              <a:t>Belkhadir</a:t>
            </a:r>
            <a:r>
              <a:rPr lang="en-GB" sz="1400" b="0" dirty="0" smtClean="0">
                <a:solidFill>
                  <a:srgbClr val="FFFFFF"/>
                </a:solidFill>
              </a:rPr>
              <a:t> (Vienna)</a:t>
            </a:r>
          </a:p>
        </p:txBody>
      </p:sp>
    </p:spTree>
    <p:extLst>
      <p:ext uri="{BB962C8B-B14F-4D97-AF65-F5344CB8AC3E}">
        <p14:creationId xmlns:p14="http://schemas.microsoft.com/office/powerpoint/2010/main" val="183188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293096"/>
            <a:ext cx="4032448" cy="1474799"/>
          </a:xfrm>
          <a:prstGeom prst="rect">
            <a:avLst/>
          </a:prstGeom>
        </p:spPr>
      </p:pic>
      <p:sp>
        <p:nvSpPr>
          <p:cNvPr id="18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Key steps of FLS2/EFR-BAK1-BIK1 receptor complex regulation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19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" name="Oval 1"/>
          <p:cNvSpPr/>
          <p:nvPr/>
        </p:nvSpPr>
        <p:spPr bwMode="auto">
          <a:xfrm>
            <a:off x="323528" y="980728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93" y="1024018"/>
            <a:ext cx="240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Ligand-binding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23528" y="3759423"/>
            <a:ext cx="576064" cy="57606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2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9340" y="3802713"/>
            <a:ext cx="3912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Activation of RK complex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/>
          <a:srcRect l="29409" t="61746" r="36950" b="2980"/>
          <a:stretch/>
        </p:blipFill>
        <p:spPr>
          <a:xfrm>
            <a:off x="3374256" y="5779988"/>
            <a:ext cx="1689100" cy="25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305294"/>
            <a:ext cx="4067944" cy="27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60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A specific ‘</a:t>
            </a:r>
            <a:r>
              <a:rPr lang="en-GB" sz="2400" b="0" dirty="0" err="1" smtClean="0">
                <a:solidFill>
                  <a:schemeClr val="bg1"/>
                </a:solidFill>
              </a:rPr>
              <a:t>phosphocode</a:t>
            </a:r>
            <a:r>
              <a:rPr lang="en-GB" sz="2400" b="0" dirty="0" smtClean="0">
                <a:solidFill>
                  <a:schemeClr val="bg1"/>
                </a:solidFill>
              </a:rPr>
              <a:t>’ underlies PTI initiation and specificity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563888" y="54868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2400" b="0" smtClean="0">
                <a:solidFill>
                  <a:srgbClr val="FFFFFF"/>
                </a:solidFill>
              </a:rPr>
              <a:t>EFR</a:t>
            </a:r>
            <a:endParaRPr lang="fr-CH" sz="2400" b="0" dirty="0">
              <a:solidFill>
                <a:srgbClr val="FFFFFF"/>
              </a:solidFill>
            </a:endParaRPr>
          </a:p>
        </p:txBody>
      </p:sp>
      <p:sp>
        <p:nvSpPr>
          <p:cNvPr id="29" name="テキスト ボックス 90"/>
          <p:cNvSpPr txBox="1"/>
          <p:nvPr/>
        </p:nvSpPr>
        <p:spPr>
          <a:xfrm>
            <a:off x="1879050" y="1272417"/>
            <a:ext cx="1747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0" dirty="0" smtClean="0">
                <a:solidFill>
                  <a:srgbClr val="66FF66"/>
                </a:solidFill>
                <a:latin typeface="Arial" pitchFamily="34" charset="0"/>
                <a:cs typeface="Arial" pitchFamily="34" charset="0"/>
              </a:rPr>
              <a:t>Intracellular </a:t>
            </a:r>
            <a:r>
              <a:rPr kumimoji="1" lang="en-US" altLang="ja-JP" sz="1400" b="0" dirty="0" err="1">
                <a:solidFill>
                  <a:srgbClr val="66FF66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kumimoji="1" lang="en-US" altLang="ja-JP" sz="1400" b="0" dirty="0" err="1" smtClean="0">
                <a:solidFill>
                  <a:srgbClr val="66FF66"/>
                </a:solidFill>
                <a:latin typeface="Arial" pitchFamily="34" charset="0"/>
                <a:cs typeface="Arial" pitchFamily="34" charset="0"/>
              </a:rPr>
              <a:t>uxtamembrane</a:t>
            </a:r>
            <a:r>
              <a:rPr kumimoji="1" lang="en-US" altLang="ja-JP" sz="1400" b="0" dirty="0" smtClean="0">
                <a:solidFill>
                  <a:srgbClr val="66FF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ja-JP" sz="1400" b="0" dirty="0">
                <a:solidFill>
                  <a:srgbClr val="66FF66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kumimoji="1" lang="en-US" altLang="ja-JP" sz="1400" b="0" dirty="0" smtClean="0">
                <a:solidFill>
                  <a:srgbClr val="66FF66"/>
                </a:solidFill>
                <a:latin typeface="Arial" pitchFamily="34" charset="0"/>
                <a:cs typeface="Arial" pitchFamily="34" charset="0"/>
              </a:rPr>
              <a:t>omain</a:t>
            </a:r>
          </a:p>
        </p:txBody>
      </p:sp>
      <p:sp>
        <p:nvSpPr>
          <p:cNvPr id="30" name="テキスト ボックス 91"/>
          <p:cNvSpPr txBox="1"/>
          <p:nvPr/>
        </p:nvSpPr>
        <p:spPr>
          <a:xfrm rot="16200000">
            <a:off x="2281010" y="3387600"/>
            <a:ext cx="14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dirty="0" err="1">
                <a:solidFill>
                  <a:srgbClr val="FFCC66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kumimoji="1" lang="en-US" altLang="ja-JP" sz="1400" b="0" dirty="0" err="1" smtClean="0">
                <a:solidFill>
                  <a:srgbClr val="FFCC66"/>
                </a:solidFill>
                <a:latin typeface="Arial" pitchFamily="34" charset="0"/>
                <a:cs typeface="Arial" pitchFamily="34" charset="0"/>
              </a:rPr>
              <a:t>inase</a:t>
            </a:r>
            <a:r>
              <a:rPr kumimoji="1" lang="en-US" altLang="ja-JP" sz="1400" b="0" dirty="0" smtClean="0">
                <a:solidFill>
                  <a:srgbClr val="FFCC66"/>
                </a:solidFill>
                <a:latin typeface="Arial" pitchFamily="34" charset="0"/>
                <a:cs typeface="Arial" pitchFamily="34" charset="0"/>
              </a:rPr>
              <a:t> domain</a:t>
            </a:r>
            <a:endParaRPr kumimoji="1" lang="ja-JP" altLang="en-US" sz="1400" b="0" dirty="0">
              <a:solidFill>
                <a:srgbClr val="FFCC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テキスト ボックス 92"/>
          <p:cNvSpPr txBox="1"/>
          <p:nvPr/>
        </p:nvSpPr>
        <p:spPr>
          <a:xfrm>
            <a:off x="2422297" y="6212793"/>
            <a:ext cx="113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C-terminal</a:t>
            </a:r>
            <a:r>
              <a:rPr kumimoji="1" lang="en-US" altLang="ja-JP" sz="14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domain</a:t>
            </a:r>
            <a:endParaRPr kumimoji="1" lang="ja-JP" altLang="en-US" sz="1400" b="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275857" y="1013391"/>
            <a:ext cx="1090945" cy="5657088"/>
            <a:chOff x="1662063" y="819315"/>
            <a:chExt cx="1090945" cy="5657088"/>
          </a:xfrm>
        </p:grpSpPr>
        <p:pic>
          <p:nvPicPr>
            <p:cNvPr id="35" name="Picture 34" descr="EFR-C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819315"/>
              <a:ext cx="773296" cy="5657088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 bwMode="auto">
            <a:xfrm>
              <a:off x="2176944" y="1628800"/>
              <a:ext cx="0" cy="46804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2176944" y="2600912"/>
              <a:ext cx="0" cy="46804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176944" y="3356992"/>
              <a:ext cx="0" cy="12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 rot="16200000">
              <a:off x="1661011" y="1704062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P-loop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1402126" y="2683308"/>
              <a:ext cx="1220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>
                  <a:solidFill>
                    <a:schemeClr val="bg1"/>
                  </a:solidFill>
                </a:rPr>
                <a:t>c</a:t>
              </a:r>
              <a:r>
                <a:rPr lang="en-US" sz="1400" b="0" dirty="0" smtClean="0">
                  <a:solidFill>
                    <a:schemeClr val="bg1"/>
                  </a:solidFill>
                </a:rPr>
                <a:t>atalytic loop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1428184" y="3728799"/>
              <a:ext cx="990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activation </a:t>
              </a:r>
            </a:p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segment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38036" y="1427941"/>
            <a:ext cx="1167307" cy="1106210"/>
            <a:chOff x="4038036" y="1427941"/>
            <a:chExt cx="1167307" cy="1106210"/>
          </a:xfrm>
        </p:grpSpPr>
        <p:sp>
          <p:nvSpPr>
            <p:cNvPr id="43" name="TextBox 42"/>
            <p:cNvSpPr txBox="1"/>
            <p:nvPr/>
          </p:nvSpPr>
          <p:spPr>
            <a:xfrm>
              <a:off x="4042044" y="1427941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smtClean="0">
                  <a:solidFill>
                    <a:srgbClr val="FFFFFF"/>
                  </a:solidFill>
                  <a:latin typeface="Arial"/>
                  <a:cs typeface="Arial"/>
                </a:rPr>
                <a:t>- pT709 </a:t>
              </a:r>
              <a:r>
                <a:rPr lang="en-US" sz="1600" b="0" dirty="0" smtClean="0">
                  <a:solidFill>
                    <a:srgbClr val="FFFFFF"/>
                  </a:solidFill>
                  <a:latin typeface="Arial"/>
                  <a:cs typeface="Arial"/>
                </a:rPr>
                <a:t>(-)</a:t>
              </a:r>
              <a:endParaRPr lang="en-US" sz="1600" b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TextBox 33"/>
            <p:cNvSpPr txBox="1"/>
            <p:nvPr/>
          </p:nvSpPr>
          <p:spPr>
            <a:xfrm>
              <a:off x="4038036" y="2195597"/>
              <a:ext cx="1167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>
                  <a:solidFill>
                    <a:srgbClr val="FFFFFF"/>
                  </a:solidFill>
                  <a:latin typeface="Arial"/>
                  <a:cs typeface="Arial"/>
                </a:rPr>
                <a:t>- pS753 (-)</a:t>
              </a:r>
              <a:endParaRPr lang="en-US" sz="1600" b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7" name="TextBox 27"/>
          <p:cNvSpPr txBox="1"/>
          <p:nvPr/>
        </p:nvSpPr>
        <p:spPr>
          <a:xfrm>
            <a:off x="4038036" y="362819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smtClean="0">
                <a:solidFill>
                  <a:srgbClr val="FFFFFF"/>
                </a:solidFill>
                <a:latin typeface="Arial"/>
                <a:cs typeface="Arial"/>
              </a:rPr>
              <a:t>- pS888 </a:t>
            </a:r>
            <a:r>
              <a:rPr lang="en-US" sz="1600" b="0" dirty="0" smtClean="0">
                <a:solidFill>
                  <a:srgbClr val="FFFFFF"/>
                </a:solidFill>
                <a:latin typeface="Arial"/>
                <a:cs typeface="Arial"/>
              </a:rPr>
              <a:t>(+)</a:t>
            </a:r>
            <a:endParaRPr lang="en-US" sz="1600" b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6"/>
          <p:cNvSpPr txBox="1"/>
          <p:nvPr/>
        </p:nvSpPr>
        <p:spPr>
          <a:xfrm>
            <a:off x="4038036" y="2563191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rgbClr val="FF0000"/>
                </a:solidFill>
                <a:latin typeface="Arial"/>
                <a:cs typeface="Arial"/>
              </a:rPr>
              <a:t>- pY836 (+)</a:t>
            </a:r>
            <a:endParaRPr lang="en-US" sz="1600" b="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64606" y="557790"/>
            <a:ext cx="1763778" cy="6208464"/>
            <a:chOff x="6264606" y="557790"/>
            <a:chExt cx="1763778" cy="6208464"/>
          </a:xfrm>
        </p:grpSpPr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264606" y="557790"/>
              <a:ext cx="971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CH" sz="2400" b="0" dirty="0" smtClean="0">
                  <a:solidFill>
                    <a:srgbClr val="FFFFFF"/>
                  </a:solidFill>
                </a:rPr>
                <a:t>BAK1 </a:t>
              </a:r>
            </a:p>
          </p:txBody>
        </p:sp>
        <p:pic>
          <p:nvPicPr>
            <p:cNvPr id="54" name="Picture 53" descr="EFR-C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10" y="1013391"/>
              <a:ext cx="773296" cy="5657088"/>
            </a:xfrm>
            <a:prstGeom prst="rect">
              <a:avLst/>
            </a:prstGeom>
          </p:spPr>
        </p:pic>
        <p:sp>
          <p:nvSpPr>
            <p:cNvPr id="61" name="TextBox 46"/>
            <p:cNvSpPr txBox="1"/>
            <p:nvPr/>
          </p:nvSpPr>
          <p:spPr>
            <a:xfrm>
              <a:off x="6787521" y="2560289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>
                  <a:solidFill>
                    <a:srgbClr val="FF0000"/>
                  </a:solidFill>
                  <a:latin typeface="Arial"/>
                  <a:cs typeface="Arial"/>
                </a:rPr>
                <a:t>- pY403 (+)</a:t>
              </a:r>
              <a:endParaRPr lang="en-US" sz="1600" b="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TextBox 46"/>
            <p:cNvSpPr txBox="1"/>
            <p:nvPr/>
          </p:nvSpPr>
          <p:spPr>
            <a:xfrm>
              <a:off x="6936418" y="5661248"/>
              <a:ext cx="1091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Arial"/>
                  <a:cs typeface="Arial"/>
                </a:rPr>
                <a:t>pS602 (+)</a:t>
              </a:r>
            </a:p>
            <a:p>
              <a:r>
                <a:rPr lang="en-US" sz="1600" b="0" dirty="0" smtClean="0">
                  <a:solidFill>
                    <a:schemeClr val="bg1"/>
                  </a:solidFill>
                  <a:latin typeface="Arial"/>
                  <a:cs typeface="Arial"/>
                </a:rPr>
                <a:t>pT603 (+)</a:t>
              </a:r>
            </a:p>
            <a:p>
              <a:r>
                <a:rPr lang="en-US" sz="1600" b="0" dirty="0" smtClean="0">
                  <a:solidFill>
                    <a:schemeClr val="bg1"/>
                  </a:solidFill>
                  <a:latin typeface="Arial"/>
                  <a:cs typeface="Arial"/>
                </a:rPr>
                <a:t>pS604 (+)</a:t>
              </a: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6914811" y="5769336"/>
              <a:ext cx="0" cy="68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>
              <a:off x="6856705" y="6197803"/>
              <a:ext cx="58106" cy="2655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5" name="TextBox 46"/>
            <p:cNvSpPr txBox="1"/>
            <p:nvPr/>
          </p:nvSpPr>
          <p:spPr>
            <a:xfrm>
              <a:off x="6794611" y="642770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Arial"/>
                  <a:cs typeface="Arial"/>
                </a:rPr>
                <a:t>- pS612 (+)</a:t>
              </a:r>
            </a:p>
          </p:txBody>
        </p:sp>
      </p:grpSp>
      <p:sp>
        <p:nvSpPr>
          <p:cNvPr id="51" name="Text Box 353"/>
          <p:cNvSpPr txBox="1">
            <a:spLocks noChangeArrowheads="1"/>
          </p:cNvSpPr>
          <p:nvPr/>
        </p:nvSpPr>
        <p:spPr bwMode="auto">
          <a:xfrm>
            <a:off x="-1" y="5859269"/>
            <a:ext cx="24222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</a:rPr>
              <a:t>Macho et </a:t>
            </a:r>
            <a:r>
              <a:rPr lang="en-GB" sz="1400" b="0" i="1" dirty="0">
                <a:solidFill>
                  <a:schemeClr val="bg1"/>
                </a:solidFill>
              </a:rPr>
              <a:t>al.</a:t>
            </a:r>
            <a:r>
              <a:rPr lang="en-GB" sz="1400" b="0" dirty="0" smtClean="0">
                <a:solidFill>
                  <a:schemeClr val="bg1"/>
                </a:solidFill>
              </a:rPr>
              <a:t>, </a:t>
            </a:r>
            <a:r>
              <a:rPr lang="en-GB" sz="1400" b="0" i="1" dirty="0" smtClean="0">
                <a:solidFill>
                  <a:schemeClr val="bg1"/>
                </a:solidFill>
              </a:rPr>
              <a:t>Science </a:t>
            </a:r>
            <a:r>
              <a:rPr lang="en-GB" sz="1400" b="0" dirty="0" smtClean="0">
                <a:solidFill>
                  <a:schemeClr val="bg1"/>
                </a:solidFill>
              </a:rPr>
              <a:t>2014</a:t>
            </a:r>
          </a:p>
          <a:p>
            <a:pPr>
              <a:defRPr/>
            </a:pPr>
            <a:r>
              <a:rPr lang="en-GB" sz="1400" b="0" dirty="0" err="1" smtClean="0">
                <a:solidFill>
                  <a:schemeClr val="bg1"/>
                </a:solidFill>
              </a:rPr>
              <a:t>Perraki</a:t>
            </a:r>
            <a:r>
              <a:rPr lang="en-GB" sz="1400" b="0" dirty="0" smtClean="0">
                <a:solidFill>
                  <a:schemeClr val="bg1"/>
                </a:solidFill>
              </a:rPr>
              <a:t> et </a:t>
            </a:r>
            <a:r>
              <a:rPr lang="en-GB" sz="1400" b="0" i="1" dirty="0" smtClean="0">
                <a:solidFill>
                  <a:schemeClr val="bg1"/>
                </a:solidFill>
              </a:rPr>
              <a:t>al.</a:t>
            </a:r>
            <a:r>
              <a:rPr lang="en-GB" sz="1400" b="0" dirty="0" smtClean="0">
                <a:solidFill>
                  <a:schemeClr val="bg1"/>
                </a:solidFill>
              </a:rPr>
              <a:t>, </a:t>
            </a:r>
            <a:r>
              <a:rPr lang="en-GB" sz="1400" b="0" i="1" dirty="0" smtClean="0">
                <a:solidFill>
                  <a:schemeClr val="bg1"/>
                </a:solidFill>
              </a:rPr>
              <a:t>in preparation</a:t>
            </a: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</a:rPr>
              <a:t>D. Couto, M. Font-</a:t>
            </a:r>
            <a:r>
              <a:rPr lang="en-GB" sz="1400" b="0" dirty="0" err="1" smtClean="0">
                <a:solidFill>
                  <a:schemeClr val="bg1"/>
                </a:solidFill>
              </a:rPr>
              <a:t>Farre</a:t>
            </a:r>
            <a:endParaRPr lang="en-GB" sz="1400" b="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</a:rPr>
              <a:t>TSL Proteomics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92208" y="2431498"/>
            <a:ext cx="2962648" cy="3158845"/>
            <a:chOff x="5292208" y="2431498"/>
            <a:chExt cx="2962648" cy="3158845"/>
          </a:xfrm>
        </p:grpSpPr>
        <p:sp>
          <p:nvSpPr>
            <p:cNvPr id="6" name="Freeform 5"/>
            <p:cNvSpPr/>
            <p:nvPr/>
          </p:nvSpPr>
          <p:spPr bwMode="auto">
            <a:xfrm rot="21209950">
              <a:off x="7520556" y="2998343"/>
              <a:ext cx="429462" cy="2592000"/>
            </a:xfrm>
            <a:custGeom>
              <a:avLst/>
              <a:gdLst>
                <a:gd name="connsiteX0" fmla="*/ 372291 w 678812"/>
                <a:gd name="connsiteY0" fmla="*/ 0 h 3043646"/>
                <a:gd name="connsiteX1" fmla="*/ 666206 w 678812"/>
                <a:gd name="connsiteY1" fmla="*/ 2063932 h 3043646"/>
                <a:gd name="connsiteX2" fmla="*/ 0 w 678812"/>
                <a:gd name="connsiteY2" fmla="*/ 3043646 h 3043646"/>
                <a:gd name="connsiteX3" fmla="*/ 0 w 678812"/>
                <a:gd name="connsiteY3" fmla="*/ 3043646 h 30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812" h="3043646">
                  <a:moveTo>
                    <a:pt x="372291" y="0"/>
                  </a:moveTo>
                  <a:cubicBezTo>
                    <a:pt x="550273" y="778329"/>
                    <a:pt x="728255" y="1556658"/>
                    <a:pt x="666206" y="2063932"/>
                  </a:cubicBezTo>
                  <a:cubicBezTo>
                    <a:pt x="604157" y="2571206"/>
                    <a:pt x="0" y="3043646"/>
                    <a:pt x="0" y="3043646"/>
                  </a:cubicBezTo>
                  <a:lnTo>
                    <a:pt x="0" y="3043646"/>
                  </a:lnTo>
                </a:path>
              </a:pathLst>
            </a:custGeom>
            <a:noFill/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>
              <a:off x="5868208" y="2132920"/>
              <a:ext cx="0" cy="1152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5" name="TextBox 54"/>
            <p:cNvSpPr txBox="1"/>
            <p:nvPr/>
          </p:nvSpPr>
          <p:spPr>
            <a:xfrm>
              <a:off x="5625319" y="243149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smtClean="0">
                  <a:solidFill>
                    <a:srgbClr val="FFFFFF"/>
                  </a:solidFill>
                  <a:latin typeface="Arial"/>
                  <a:cs typeface="Arial"/>
                </a:rPr>
                <a:t>?</a:t>
              </a:r>
              <a:endParaRPr lang="en-US" sz="1600" b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956376" y="410112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smtClean="0">
                  <a:solidFill>
                    <a:srgbClr val="FFFFFF"/>
                  </a:solidFill>
                  <a:latin typeface="Arial"/>
                  <a:cs typeface="Arial"/>
                </a:rPr>
                <a:t>?</a:t>
              </a:r>
              <a:endParaRPr lang="en-US" sz="1600" b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844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323528" y="692696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93" y="735986"/>
            <a:ext cx="220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Ligand-binding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23528" y="1628800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2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340" y="1672090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Activation of RK complex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3528" y="2963853"/>
            <a:ext cx="576064" cy="57606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3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731" y="2780928"/>
            <a:ext cx="3677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Activation of downstream signaling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Key steps of FLS2/EFR-BAK1-BIK1 receptor complex regulation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54868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10" name="Picture 9" descr="FLS2-BAK1-BI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40768"/>
            <a:ext cx="3016364" cy="41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2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>
                <a:solidFill>
                  <a:schemeClr val="bg1"/>
                </a:solidFill>
                <a:cs typeface="+mn-cs"/>
              </a:rPr>
              <a:t>Keynote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lecture</a:t>
            </a:r>
            <a:endParaRPr lang="en-GB" sz="1800" dirty="0"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-31750" y="53340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7222" name="TextBox 10"/>
          <p:cNvSpPr txBox="1">
            <a:spLocks noChangeArrowheads="1"/>
          </p:cNvSpPr>
          <p:nvPr/>
        </p:nvSpPr>
        <p:spPr bwMode="auto">
          <a:xfrm>
            <a:off x="179512" y="4005064"/>
            <a:ext cx="87129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chemeClr val="bg1"/>
                </a:solidFill>
              </a:rPr>
              <a:t>Dr</a:t>
            </a:r>
            <a:r>
              <a:rPr lang="en-US" sz="1800" dirty="0" smtClean="0">
                <a:solidFill>
                  <a:schemeClr val="bg1"/>
                </a:solidFill>
              </a:rPr>
              <a:t> Stefanie </a:t>
            </a:r>
            <a:r>
              <a:rPr lang="en-US" sz="1800" dirty="0" err="1" smtClean="0">
                <a:solidFill>
                  <a:schemeClr val="bg1"/>
                </a:solidFill>
              </a:rPr>
              <a:t>Ranf</a:t>
            </a:r>
            <a:endParaRPr lang="en-US" sz="18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1800" b="0" i="1" dirty="0">
                <a:solidFill>
                  <a:schemeClr val="bg1"/>
                </a:solidFill>
              </a:rPr>
              <a:t>T</a:t>
            </a:r>
            <a:r>
              <a:rPr lang="en-US" sz="1800" b="0" i="1" dirty="0" smtClean="0">
                <a:solidFill>
                  <a:schemeClr val="bg1"/>
                </a:solidFill>
              </a:rPr>
              <a:t>echnical University, Munich, Germany</a:t>
            </a:r>
          </a:p>
          <a:p>
            <a:pPr eaLnBrk="1" hangingPunct="1"/>
            <a:endParaRPr lang="en-US" sz="1800" b="0" dirty="0" smtClean="0">
              <a:solidFill>
                <a:schemeClr val="bg1"/>
              </a:solidFill>
            </a:endParaRPr>
          </a:p>
          <a:p>
            <a:r>
              <a:rPr lang="en-US" sz="1800" b="0" dirty="0" smtClean="0">
                <a:solidFill>
                  <a:schemeClr val="bg1"/>
                </a:solidFill>
              </a:rPr>
              <a:t>“</a:t>
            </a:r>
            <a:r>
              <a:rPr lang="en-US" sz="1800" b="0" dirty="0">
                <a:solidFill>
                  <a:schemeClr val="bg1"/>
                </a:solidFill>
              </a:rPr>
              <a:t>Specificity of LORE-dependent lipopolysaccharide immune sensing </a:t>
            </a:r>
            <a:r>
              <a:rPr lang="en-US" sz="1800" b="0" dirty="0" smtClean="0">
                <a:solidFill>
                  <a:schemeClr val="bg1"/>
                </a:solidFill>
              </a:rPr>
              <a:t>in Arabidopsis”</a:t>
            </a:r>
            <a:endParaRPr lang="en-US" sz="1800" b="0" dirty="0">
              <a:solidFill>
                <a:schemeClr val="bg1"/>
              </a:solidFill>
            </a:endParaRPr>
          </a:p>
          <a:p>
            <a:pPr eaLnBrk="1" hangingPunct="1"/>
            <a:endParaRPr lang="en-US" sz="1800" b="0" dirty="0">
              <a:solidFill>
                <a:schemeClr val="bg1"/>
              </a:solidFill>
            </a:endParaRPr>
          </a:p>
          <a:p>
            <a:pPr eaLnBrk="1" hangingPunct="1"/>
            <a:r>
              <a:rPr lang="en-US" sz="1800" b="0" dirty="0">
                <a:solidFill>
                  <a:schemeClr val="bg1"/>
                </a:solidFill>
              </a:rPr>
              <a:t>Friday </a:t>
            </a:r>
            <a:r>
              <a:rPr lang="en-US" sz="1800" b="0" dirty="0" smtClean="0">
                <a:solidFill>
                  <a:schemeClr val="bg1"/>
                </a:solidFill>
              </a:rPr>
              <a:t>4</a:t>
            </a:r>
            <a:r>
              <a:rPr lang="en-US" sz="1800" b="0" baseline="30000" dirty="0" smtClean="0">
                <a:solidFill>
                  <a:schemeClr val="bg1"/>
                </a:solidFill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</a:rPr>
              <a:t> August, 15:30-16:30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1778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48680"/>
            <a:ext cx="7604485" cy="5949280"/>
          </a:xfrm>
          <a:prstGeom prst="rect">
            <a:avLst/>
          </a:prstGeom>
        </p:spPr>
      </p:pic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4067944" y="6525344"/>
            <a:ext cx="45095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0" smtClean="0">
                <a:solidFill>
                  <a:schemeClr val="bg1"/>
                </a:solidFill>
                <a:cs typeface="+mn-cs"/>
              </a:rPr>
              <a:t>Adapted from Couto 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&amp; Zipfel, </a:t>
            </a:r>
            <a:r>
              <a:rPr lang="en-GB" b="0" i="1" dirty="0" smtClean="0">
                <a:solidFill>
                  <a:schemeClr val="bg1"/>
                </a:solidFill>
                <a:cs typeface="+mn-cs"/>
              </a:rPr>
              <a:t>Nature Reviews Immunology 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2016</a:t>
            </a:r>
            <a:endParaRPr lang="en-GB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094551" y="3713441"/>
            <a:ext cx="404344" cy="2373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935" y="3632049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RLCKs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561057" y="3712278"/>
            <a:ext cx="433427" cy="2373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306769" y="3494730"/>
            <a:ext cx="448553" cy="2373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808176" y="3504037"/>
            <a:ext cx="372935" cy="21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232803" y="3506364"/>
            <a:ext cx="353158" cy="21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238621" y="3787897"/>
            <a:ext cx="353158" cy="21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020272" y="3336512"/>
            <a:ext cx="650916" cy="2233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96183" y="3328368"/>
            <a:ext cx="650916" cy="22336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3813" y="-3175"/>
            <a:ext cx="929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  <a:latin typeface="Arial"/>
                <a:cs typeface="Arial"/>
              </a:rPr>
              <a:t>Linking activated RK complexes to downstream cellular outputs</a:t>
            </a:r>
            <a:endParaRPr lang="en-GB" sz="2400" b="0" i="1" u="sng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Line 119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75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3813" y="-3175"/>
            <a:ext cx="929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  <a:latin typeface="Arial"/>
                <a:cs typeface="Arial"/>
              </a:rPr>
              <a:t>Linking activated RK complexes to downstream cellular outputs</a:t>
            </a:r>
            <a:endParaRPr lang="en-GB" sz="2400" b="0" i="1" u="sng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Line 119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2066987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PRR/co-receptor</a:t>
            </a:r>
            <a:endParaRPr lang="en-US" sz="2000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8626" y="2066987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CeBiP</a:t>
            </a:r>
            <a:r>
              <a:rPr lang="en-US" sz="2000" dirty="0" smtClean="0">
                <a:solidFill>
                  <a:schemeClr val="bg1"/>
                </a:solidFill>
              </a:rPr>
              <a:t>/CERK1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6" y="3120225"/>
            <a:ext cx="132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RLCK185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5816" y="3973408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MAPKKK</a:t>
            </a:r>
            <a:r>
              <a:rPr lang="en-US" sz="2000" dirty="0" err="1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5816" y="4826591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MKK4/5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824" y="5679774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MPK3/6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4304" y="548680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smtClean="0">
                <a:solidFill>
                  <a:srgbClr val="A3FF62"/>
                </a:solidFill>
              </a:rPr>
              <a:t>rice</a:t>
            </a:r>
            <a:endParaRPr lang="en-US" sz="2000" b="0" dirty="0">
              <a:solidFill>
                <a:srgbClr val="A3FF6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436" y="312022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RLCK</a:t>
            </a:r>
            <a:endParaRPr lang="en-US" sz="2000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075" y="3973408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MAPKKK</a:t>
            </a:r>
            <a:endParaRPr lang="en-US" sz="2000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357" y="483329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MKK</a:t>
            </a:r>
            <a:endParaRPr lang="en-US" sz="2000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210" y="569318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MAPK</a:t>
            </a:r>
            <a:endParaRPr lang="en-US" sz="2000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576" y="1140258"/>
            <a:ext cx="893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PAMP</a:t>
            </a:r>
            <a:endParaRPr lang="en-US" sz="2000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8391" y="1085812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chitin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0399" y="2066987"/>
            <a:ext cx="1761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LYK5/CERK1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15627" y="3120225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PBL27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6056" y="3973408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MAPKKK5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7589" y="4826591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MKK4/5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9597" y="5679774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MPK3/6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1964" y="54868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A3FF62"/>
                </a:solidFill>
              </a:rPr>
              <a:t>Arabidopsis</a:t>
            </a:r>
            <a:endParaRPr lang="en-US" sz="2000" b="0" dirty="0">
              <a:solidFill>
                <a:srgbClr val="A3FF6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70164" y="1085812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chitin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2172" y="2066987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CeBiP</a:t>
            </a:r>
            <a:r>
              <a:rPr lang="en-US" sz="2000" dirty="0" smtClean="0">
                <a:solidFill>
                  <a:schemeClr val="bg1"/>
                </a:solidFill>
              </a:rPr>
              <a:t>/CERK1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30640" y="312022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30640" y="3973408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?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99362" y="4826591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MKK4/5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71370" y="5679774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</a:rPr>
              <a:t>MPK6/3</a:t>
            </a:r>
            <a:endParaRPr lang="en-US" sz="2000" dirty="0">
              <a:solidFill>
                <a:schemeClr val="bg1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11937" y="1085812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flg22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rot="5400000">
            <a:off x="3293888" y="1754784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rot="5400000">
            <a:off x="3293888" y="2798960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 rot="5400000">
            <a:off x="3293888" y="3735064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 rot="5400000">
            <a:off x="3293888" y="4599160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3293888" y="5463256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5526136" y="1754784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5526136" y="2798960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/>
          <p:nvPr/>
        </p:nvCxnSpPr>
        <p:spPr bwMode="auto">
          <a:xfrm rot="5400000">
            <a:off x="5526136" y="3735064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5526136" y="4599160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5526136" y="5463256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 rot="5400000">
            <a:off x="7719829" y="1760360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 rot="5400000">
            <a:off x="7719829" y="2804536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 rot="5400000">
            <a:off x="7719829" y="3740640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rot="5400000">
            <a:off x="7719829" y="4604736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7719829" y="5468832"/>
            <a:ext cx="540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Text Box 353"/>
          <p:cNvSpPr txBox="1">
            <a:spLocks noChangeArrowheads="1"/>
          </p:cNvSpPr>
          <p:nvPr/>
        </p:nvSpPr>
        <p:spPr bwMode="auto">
          <a:xfrm>
            <a:off x="-1" y="6362164"/>
            <a:ext cx="31283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</a:rPr>
              <a:t>Yamada et al., </a:t>
            </a:r>
            <a:r>
              <a:rPr lang="en-GB" sz="1400" b="0" i="1" dirty="0" smtClean="0">
                <a:solidFill>
                  <a:schemeClr val="bg1"/>
                </a:solidFill>
              </a:rPr>
              <a:t>EMBO J </a:t>
            </a:r>
            <a:r>
              <a:rPr lang="en-GB" sz="1400" b="0" dirty="0" smtClean="0">
                <a:solidFill>
                  <a:schemeClr val="bg1"/>
                </a:solidFill>
              </a:rPr>
              <a:t>2016</a:t>
            </a: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</a:rPr>
              <a:t>Wang et al., </a:t>
            </a:r>
            <a:r>
              <a:rPr lang="en-GB" sz="1400" b="0" i="1" dirty="0" err="1" smtClean="0">
                <a:solidFill>
                  <a:schemeClr val="bg1"/>
                </a:solidFill>
              </a:rPr>
              <a:t>Mol</a:t>
            </a:r>
            <a:r>
              <a:rPr lang="en-GB" sz="1400" b="0" i="1" dirty="0" smtClean="0">
                <a:solidFill>
                  <a:schemeClr val="bg1"/>
                </a:solidFill>
              </a:rPr>
              <a:t> Plant </a:t>
            </a:r>
            <a:r>
              <a:rPr lang="en-GB" sz="1400" b="0" dirty="0" smtClean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73028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323528" y="692696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93" y="735986"/>
            <a:ext cx="220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Ligand-binding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23528" y="1628800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2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340" y="1672090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Activation of RK complex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3528" y="2963853"/>
            <a:ext cx="576064" cy="57606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3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731" y="2780928"/>
            <a:ext cx="3677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Activation of downstream signaling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3528" y="4187989"/>
            <a:ext cx="576064" cy="576064"/>
          </a:xfrm>
          <a:prstGeom prst="ellipse">
            <a:avLst/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4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4077072"/>
            <a:ext cx="551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Negative regulation 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of RK complexes (and PTI signaling)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Key steps of FLS2/EFR-BAK1-BIK1 receptor complex regulation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54868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10" name="Picture 9" descr="FLS2-BAK1-BI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40768"/>
            <a:ext cx="3016364" cy="41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0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41" y="792088"/>
            <a:ext cx="6478208" cy="5445224"/>
          </a:xfrm>
          <a:prstGeom prst="rect">
            <a:avLst/>
          </a:prstGeom>
        </p:spPr>
      </p:pic>
      <p:sp>
        <p:nvSpPr>
          <p:cNvPr id="6" name="Text Box 1027"/>
          <p:cNvSpPr txBox="1">
            <a:spLocks noChangeArrowheads="1"/>
          </p:cNvSpPr>
          <p:nvPr/>
        </p:nvSpPr>
        <p:spPr bwMode="auto">
          <a:xfrm>
            <a:off x="0" y="14288"/>
            <a:ext cx="9396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Understanding plant immune signaling homeostasis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7" name="Line 1028"/>
          <p:cNvSpPr>
            <a:spLocks noChangeShapeType="1"/>
          </p:cNvSpPr>
          <p:nvPr/>
        </p:nvSpPr>
        <p:spPr bwMode="auto">
          <a:xfrm>
            <a:off x="-22225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8" name="Rectangle 1030"/>
          <p:cNvSpPr>
            <a:spLocks noChangeArrowheads="1"/>
          </p:cNvSpPr>
          <p:nvPr/>
        </p:nvSpPr>
        <p:spPr bwMode="auto">
          <a:xfrm>
            <a:off x="5469397" y="6237312"/>
            <a:ext cx="248697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000" b="0" dirty="0" smtClean="0">
                <a:solidFill>
                  <a:schemeClr val="bg1"/>
                </a:solidFill>
                <a:cs typeface="+mn-cs"/>
              </a:rPr>
              <a:t>Cao,  </a:t>
            </a:r>
            <a:r>
              <a:rPr lang="en-GB" sz="1000" b="0" i="1" dirty="0" smtClean="0">
                <a:solidFill>
                  <a:schemeClr val="bg1"/>
                </a:solidFill>
                <a:cs typeface="+mn-cs"/>
              </a:rPr>
              <a:t>Nature Reviews Immunology </a:t>
            </a:r>
            <a:r>
              <a:rPr lang="en-GB" sz="1000" b="0" dirty="0" smtClean="0">
                <a:solidFill>
                  <a:schemeClr val="bg1"/>
                </a:solidFill>
                <a:cs typeface="+mn-cs"/>
              </a:rPr>
              <a:t>2016</a:t>
            </a:r>
            <a:endParaRPr lang="en-GB" sz="1000" b="0" dirty="0">
              <a:solidFill>
                <a:schemeClr val="bg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45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PRR complex activity and turn-over are regulated by dynamic </a:t>
            </a:r>
          </a:p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post-translational modifications 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5" name="Line 102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2" y="975737"/>
            <a:ext cx="8797246" cy="55496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8144" y="6536377"/>
            <a:ext cx="34563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b="0" smtClean="0">
                <a:solidFill>
                  <a:schemeClr val="bg1"/>
                </a:solidFill>
              </a:rPr>
              <a:t>Couto </a:t>
            </a:r>
            <a:r>
              <a:rPr lang="en-GB" b="0" dirty="0">
                <a:solidFill>
                  <a:schemeClr val="bg1"/>
                </a:solidFill>
              </a:rPr>
              <a:t>&amp; Zipfel, </a:t>
            </a:r>
            <a:r>
              <a:rPr lang="en-GB" b="0" i="1" dirty="0">
                <a:solidFill>
                  <a:schemeClr val="bg1"/>
                </a:solidFill>
              </a:rPr>
              <a:t>Nature </a:t>
            </a:r>
            <a:r>
              <a:rPr lang="en-GB" b="0" i="1" dirty="0" smtClean="0">
                <a:solidFill>
                  <a:schemeClr val="bg1"/>
                </a:solidFill>
              </a:rPr>
              <a:t>Rev. </a:t>
            </a:r>
            <a:r>
              <a:rPr lang="en-GB" b="0" i="1" dirty="0" err="1">
                <a:solidFill>
                  <a:schemeClr val="bg1"/>
                </a:solidFill>
              </a:rPr>
              <a:t>Immunol</a:t>
            </a:r>
            <a:r>
              <a:rPr lang="en-GB" b="0" i="1" dirty="0">
                <a:solidFill>
                  <a:schemeClr val="bg1"/>
                </a:solidFill>
              </a:rPr>
              <a:t>. 2016</a:t>
            </a:r>
          </a:p>
        </p:txBody>
      </p:sp>
    </p:spTree>
    <p:extLst>
      <p:ext uri="{BB962C8B-B14F-4D97-AF65-F5344CB8AC3E}">
        <p14:creationId xmlns:p14="http://schemas.microsoft.com/office/powerpoint/2010/main" val="694004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PRR complex activity and turn-over are regulated by dynamic </a:t>
            </a:r>
          </a:p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post-translational modifications 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5" name="Line 102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868144" y="6536377"/>
            <a:ext cx="34563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b="0" smtClean="0">
                <a:solidFill>
                  <a:schemeClr val="bg1"/>
                </a:solidFill>
              </a:rPr>
              <a:t>Couto </a:t>
            </a:r>
            <a:r>
              <a:rPr lang="en-GB" b="0" dirty="0">
                <a:solidFill>
                  <a:schemeClr val="bg1"/>
                </a:solidFill>
              </a:rPr>
              <a:t>&amp; Zipfel, </a:t>
            </a:r>
            <a:r>
              <a:rPr lang="en-GB" b="0" i="1" dirty="0">
                <a:solidFill>
                  <a:schemeClr val="bg1"/>
                </a:solidFill>
              </a:rPr>
              <a:t>Nature </a:t>
            </a:r>
            <a:r>
              <a:rPr lang="en-GB" b="0" i="1" dirty="0" smtClean="0">
                <a:solidFill>
                  <a:schemeClr val="bg1"/>
                </a:solidFill>
              </a:rPr>
              <a:t>Rev. </a:t>
            </a:r>
            <a:r>
              <a:rPr lang="en-GB" b="0" i="1" dirty="0" err="1">
                <a:solidFill>
                  <a:schemeClr val="bg1"/>
                </a:solidFill>
              </a:rPr>
              <a:t>Immunol</a:t>
            </a:r>
            <a:r>
              <a:rPr lang="en-GB" b="0" i="1" dirty="0">
                <a:solidFill>
                  <a:schemeClr val="bg1"/>
                </a:solidFill>
              </a:rPr>
              <a:t>.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0367"/>
            <a:ext cx="6096000" cy="488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183" y="449724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</a:rPr>
              <a:t>PPase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204" y="507715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ATPase</a:t>
            </a: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73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323528" y="692696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93" y="735986"/>
            <a:ext cx="220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Ligand-binding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23528" y="1628800"/>
            <a:ext cx="576064" cy="57606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2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340" y="1672090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Activation of RK complex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3528" y="2963853"/>
            <a:ext cx="576064" cy="57606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3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8731" y="2780928"/>
            <a:ext cx="3677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Activation of downstream signaling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3528" y="4187989"/>
            <a:ext cx="576064" cy="576064"/>
          </a:xfrm>
          <a:prstGeom prst="ellipse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4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4077072"/>
            <a:ext cx="517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Negative regulation </a:t>
            </a:r>
          </a:p>
          <a:p>
            <a:r>
              <a:rPr lang="en-US" sz="2400" b="0" dirty="0" smtClean="0">
                <a:solidFill>
                  <a:schemeClr val="bg1"/>
                </a:solidFill>
              </a:rPr>
              <a:t>of RK complexes (and PTI signaling)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Key steps of FLS2/EFR-BAK1-BIK1 receptor complex regulation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54868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 bwMode="auto">
          <a:xfrm>
            <a:off x="323528" y="5661248"/>
            <a:ext cx="576064" cy="576064"/>
          </a:xfrm>
          <a:prstGeom prst="ellipse">
            <a:avLst/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5</a:t>
            </a:r>
            <a:endParaRPr kumimoji="0" lang="en-US" sz="220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608" y="5703639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Signaling specificity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Picture 9" descr="FLS2-BAK1-BI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40768"/>
            <a:ext cx="3016364" cy="41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52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3568" y="548680"/>
            <a:ext cx="3775720" cy="5809953"/>
            <a:chOff x="854323" y="558800"/>
            <a:chExt cx="4143375" cy="6156325"/>
          </a:xfrm>
        </p:grpSpPr>
        <p:pic>
          <p:nvPicPr>
            <p:cNvPr id="10" name="图片 9" descr="overall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1" t="3125" r="26042" b="10416"/>
            <a:stretch>
              <a:fillRect/>
            </a:stretch>
          </p:blipFill>
          <p:spPr bwMode="auto">
            <a:xfrm>
              <a:off x="854323" y="785813"/>
              <a:ext cx="4143375" cy="5929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467223" y="558800"/>
              <a:ext cx="1244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>
                  <a:latin typeface="Calibri" charset="0"/>
                </a:rPr>
                <a:t>N-terminus</a:t>
              </a:r>
              <a:endParaRPr lang="zh-CN" altLang="en-US">
                <a:latin typeface="Calibri" charset="0"/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1568698" y="2071688"/>
              <a:ext cx="865188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rgbClr val="DAB42A"/>
                  </a:solidFill>
                  <a:latin typeface="Calibri" charset="0"/>
                </a:rPr>
                <a:t>FLS2</a:t>
              </a:r>
            </a:p>
            <a:p>
              <a:pPr eaLnBrk="1" hangingPunct="1"/>
              <a:r>
                <a:rPr lang="en-US" altLang="zh-CN" sz="2400" dirty="0">
                  <a:solidFill>
                    <a:srgbClr val="24D1FF"/>
                  </a:solidFill>
                  <a:latin typeface="Calibri" charset="0"/>
                </a:rPr>
                <a:t>BAK1</a:t>
              </a:r>
            </a:p>
            <a:p>
              <a:pPr eaLnBrk="1" hangingPunct="1"/>
              <a:r>
                <a:rPr lang="en-US" altLang="zh-CN" sz="2400" dirty="0">
                  <a:solidFill>
                    <a:srgbClr val="CC00FF"/>
                  </a:solidFill>
                  <a:latin typeface="Calibri" charset="0"/>
                </a:rPr>
                <a:t>flg22</a:t>
              </a:r>
              <a:endParaRPr lang="zh-CN" altLang="en-US" sz="2400" dirty="0">
                <a:solidFill>
                  <a:srgbClr val="CC00FF"/>
                </a:solidFill>
                <a:latin typeface="Calibri" charset="0"/>
              </a:endParaRPr>
            </a:p>
          </p:txBody>
        </p:sp>
        <p:sp>
          <p:nvSpPr>
            <p:cNvPr id="13" name="TextBox 27"/>
            <p:cNvSpPr txBox="1">
              <a:spLocks noChangeArrowheads="1"/>
            </p:cNvSpPr>
            <p:nvPr/>
          </p:nvSpPr>
          <p:spPr bwMode="auto">
            <a:xfrm>
              <a:off x="3753098" y="2000250"/>
              <a:ext cx="3333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CC00FF"/>
                  </a:solidFill>
                  <a:latin typeface="Calibri" charset="0"/>
                </a:rPr>
                <a:t>N</a:t>
              </a:r>
              <a:endParaRPr lang="zh-CN" altLang="en-US">
                <a:solidFill>
                  <a:srgbClr val="CC00FF"/>
                </a:solidFill>
                <a:latin typeface="Calibri" charset="0"/>
              </a:endParaRPr>
            </a:p>
          </p:txBody>
        </p:sp>
        <p:sp>
          <p:nvSpPr>
            <p:cNvPr id="14" name="TextBox 28"/>
            <p:cNvSpPr txBox="1">
              <a:spLocks noChangeArrowheads="1"/>
            </p:cNvSpPr>
            <p:nvPr/>
          </p:nvSpPr>
          <p:spPr bwMode="auto">
            <a:xfrm>
              <a:off x="3391148" y="4398963"/>
              <a:ext cx="3095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CC00FF"/>
                  </a:solidFill>
                  <a:latin typeface="Calibri" charset="0"/>
                </a:rPr>
                <a:t>C</a:t>
              </a:r>
              <a:endParaRPr lang="zh-CN" altLang="en-US">
                <a:solidFill>
                  <a:srgbClr val="CC00FF"/>
                </a:solidFill>
                <a:latin typeface="Calibri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618"/>
          <a:stretch/>
        </p:blipFill>
        <p:spPr>
          <a:xfrm>
            <a:off x="4644008" y="764704"/>
            <a:ext cx="3917635" cy="5587529"/>
          </a:xfrm>
          <a:prstGeom prst="rect">
            <a:avLst/>
          </a:prstGeom>
        </p:spPr>
      </p:pic>
      <p:sp>
        <p:nvSpPr>
          <p:cNvPr id="16" name="Line 119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-36512" y="44624"/>
            <a:ext cx="92964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100" b="0" dirty="0" smtClean="0">
                <a:solidFill>
                  <a:schemeClr val="bg1"/>
                </a:solidFill>
                <a:cs typeface="+mn-cs"/>
              </a:rPr>
              <a:t>BAK1 is a co-receptor for both FLS2 and BRI1 (and many other LRR-RKs</a:t>
            </a:r>
            <a:r>
              <a:rPr lang="is-IS" sz="2100" b="0" dirty="0" smtClean="0">
                <a:solidFill>
                  <a:schemeClr val="bg1"/>
                </a:solidFill>
                <a:cs typeface="+mn-cs"/>
              </a:rPr>
              <a:t>…)</a:t>
            </a:r>
            <a:endParaRPr lang="en-GB" sz="2100" b="0" i="1" u="sng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38939" y="6381328"/>
            <a:ext cx="1852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FFFF"/>
                </a:solidFill>
              </a:rPr>
              <a:t>Sun et al., </a:t>
            </a:r>
            <a:r>
              <a:rPr lang="en-US" b="0" i="1" dirty="0" smtClean="0">
                <a:solidFill>
                  <a:srgbClr val="FFFFFF"/>
                </a:solidFill>
              </a:rPr>
              <a:t>Science</a:t>
            </a:r>
            <a:r>
              <a:rPr lang="en-US" b="0" dirty="0" smtClean="0">
                <a:solidFill>
                  <a:srgbClr val="FFFFFF"/>
                </a:solidFill>
              </a:rPr>
              <a:t> 2013</a:t>
            </a:r>
            <a:endParaRPr lang="en-US" b="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7371" y="6381328"/>
            <a:ext cx="2265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FFFF"/>
                </a:solidFill>
              </a:rPr>
              <a:t>Sun et al., </a:t>
            </a:r>
            <a:r>
              <a:rPr lang="en-US" b="0" i="1" dirty="0" smtClean="0">
                <a:solidFill>
                  <a:srgbClr val="FFFFFF"/>
                </a:solidFill>
              </a:rPr>
              <a:t>Cell Research </a:t>
            </a:r>
            <a:r>
              <a:rPr lang="en-US" b="0" dirty="0" smtClean="0">
                <a:solidFill>
                  <a:srgbClr val="FFFFFF"/>
                </a:solidFill>
              </a:rPr>
              <a:t>2013</a:t>
            </a:r>
            <a:endParaRPr lang="en-US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5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200" b="0" dirty="0" smtClean="0">
                <a:solidFill>
                  <a:schemeClr val="bg1"/>
                </a:solidFill>
              </a:rPr>
              <a:t>FLS2 and BRI1 are present in </a:t>
            </a:r>
            <a:r>
              <a:rPr lang="en-GB" sz="2200" b="0" smtClean="0">
                <a:solidFill>
                  <a:schemeClr val="bg1"/>
                </a:solidFill>
              </a:rPr>
              <a:t>distinct spatiotemporal </a:t>
            </a:r>
            <a:r>
              <a:rPr lang="en-GB" sz="2200" b="0" dirty="0" smtClean="0">
                <a:solidFill>
                  <a:schemeClr val="bg1"/>
                </a:solidFill>
              </a:rPr>
              <a:t>PM nanoclusters</a:t>
            </a:r>
            <a:endParaRPr lang="en-GB" sz="22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668286" y="6505599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dirty="0" err="1" smtClean="0">
                <a:solidFill>
                  <a:srgbClr val="FFFFFF"/>
                </a:solidFill>
              </a:rPr>
              <a:t>Bücherl</a:t>
            </a:r>
            <a:r>
              <a:rPr lang="en-GB" sz="1400" b="0" dirty="0" smtClean="0">
                <a:solidFill>
                  <a:srgbClr val="FFFFFF"/>
                </a:solidFill>
              </a:rPr>
              <a:t> et al., </a:t>
            </a:r>
            <a:r>
              <a:rPr lang="en-GB" sz="1400" b="0" i="1" dirty="0" err="1" smtClean="0">
                <a:solidFill>
                  <a:srgbClr val="FFFFFF"/>
                </a:solidFill>
              </a:rPr>
              <a:t>eLife</a:t>
            </a:r>
            <a:r>
              <a:rPr lang="en-GB" sz="1400" b="0" i="1" dirty="0" smtClean="0">
                <a:solidFill>
                  <a:srgbClr val="FFFFFF"/>
                </a:solidFill>
              </a:rPr>
              <a:t> 2017</a:t>
            </a:r>
            <a:endParaRPr lang="en-GB" sz="1400" b="0" i="1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505599"/>
            <a:ext cx="2697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dirty="0" smtClean="0">
                <a:solidFill>
                  <a:srgbClr val="FFFFFF"/>
                </a:solidFill>
              </a:rPr>
              <a:t>Collaborations: T. </a:t>
            </a:r>
            <a:r>
              <a:rPr lang="en-GB" sz="1400" b="0" dirty="0" err="1" smtClean="0">
                <a:solidFill>
                  <a:srgbClr val="FFFFFF"/>
                </a:solidFill>
              </a:rPr>
              <a:t>Ott</a:t>
            </a:r>
            <a:r>
              <a:rPr lang="en-GB" sz="1400" b="0" dirty="0" smtClean="0">
                <a:solidFill>
                  <a:srgbClr val="FFFFFF"/>
                </a:solidFill>
              </a:rPr>
              <a:t> (Munich)</a:t>
            </a:r>
            <a:endParaRPr lang="en-GB" sz="1400" b="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4" y="769806"/>
            <a:ext cx="8984162" cy="2556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454" y="566405"/>
            <a:ext cx="1106256" cy="1224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2564904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smtClean="0">
                <a:solidFill>
                  <a:schemeClr val="bg1"/>
                </a:solidFill>
              </a:rPr>
              <a:t>5 </a:t>
            </a:r>
            <a:r>
              <a:rPr lang="en-US" b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b="0" smtClean="0">
                <a:solidFill>
                  <a:schemeClr val="bg1"/>
                </a:solidFill>
              </a:rPr>
              <a:t>m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9152" y="2568839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2</a:t>
            </a:r>
            <a:r>
              <a:rPr lang="en-US" b="0" smtClean="0">
                <a:solidFill>
                  <a:schemeClr val="bg1"/>
                </a:solidFill>
              </a:rPr>
              <a:t> </a:t>
            </a:r>
            <a:r>
              <a:rPr lang="en-US" b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b="0" smtClean="0">
                <a:solidFill>
                  <a:schemeClr val="bg1"/>
                </a:solidFill>
              </a:rPr>
              <a:t>m</a:t>
            </a:r>
            <a:endParaRPr lang="en-US" b="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334" y="3514242"/>
            <a:ext cx="8984162" cy="2219014"/>
            <a:chOff x="52334" y="3514242"/>
            <a:chExt cx="8984162" cy="22190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34" y="3514242"/>
              <a:ext cx="8984162" cy="221901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076056" y="4914880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smtClean="0">
                  <a:solidFill>
                    <a:schemeClr val="bg1"/>
                  </a:solidFill>
                </a:rPr>
                <a:t>5 </a:t>
              </a:r>
              <a:r>
                <a:rPr lang="en-US" b="0" smtClean="0">
                  <a:solidFill>
                    <a:schemeClr val="bg1"/>
                  </a:solidFill>
                  <a:latin typeface="Symbol" charset="2"/>
                  <a:ea typeface="Symbol" charset="2"/>
                  <a:cs typeface="Symbol" charset="2"/>
                </a:rPr>
                <a:t>m</a:t>
              </a:r>
              <a:r>
                <a:rPr lang="en-US" b="0" smtClean="0">
                  <a:solidFill>
                    <a:schemeClr val="bg1"/>
                  </a:solidFill>
                </a:rPr>
                <a:t>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845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PM organization of pre-formed RK </a:t>
            </a:r>
            <a:r>
              <a:rPr lang="en-GB" sz="2400" b="0" dirty="0" err="1" smtClean="0">
                <a:solidFill>
                  <a:schemeClr val="bg1"/>
                </a:solidFill>
              </a:rPr>
              <a:t>signaling</a:t>
            </a:r>
            <a:r>
              <a:rPr lang="en-GB" sz="2400" b="0" dirty="0" smtClean="0">
                <a:solidFill>
                  <a:schemeClr val="bg1"/>
                </a:solidFill>
              </a:rPr>
              <a:t> platforms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32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228482" y="852098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bg1"/>
                </a:solidFill>
              </a:rPr>
              <a:t>FLS2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1415" y="169171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bg1"/>
                </a:solidFill>
              </a:rPr>
              <a:t>BAK1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4841" y="2924944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smtClean="0">
                <a:solidFill>
                  <a:schemeClr val="bg1"/>
                </a:solidFill>
              </a:rPr>
              <a:t>BIK1</a:t>
            </a:r>
            <a:endParaRPr lang="en-US" sz="1600" b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3688" y="2542704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smtClean="0">
                <a:solidFill>
                  <a:schemeClr val="bg1"/>
                </a:solidFill>
              </a:rPr>
              <a:t>BSK1</a:t>
            </a:r>
            <a:endParaRPr lang="en-US" sz="1600" b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5473" y="8520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bg1"/>
                </a:solidFill>
              </a:rPr>
              <a:t>BRI1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75267" y="1671034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chemeClr val="bg1"/>
                </a:solidFill>
              </a:rPr>
              <a:t>BAK1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9650" y="2771499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smtClean="0">
                <a:solidFill>
                  <a:schemeClr val="bg1"/>
                </a:solidFill>
              </a:rPr>
              <a:t>BIK1</a:t>
            </a:r>
            <a:endParaRPr lang="en-US" sz="1600" b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59052" y="253369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smtClean="0">
                <a:solidFill>
                  <a:schemeClr val="bg1"/>
                </a:solidFill>
              </a:rPr>
              <a:t>BSK1</a:t>
            </a:r>
            <a:endParaRPr lang="en-US" sz="1600" b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4482" y="4161384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b</a:t>
            </a:r>
            <a:r>
              <a:rPr lang="en-US" sz="1600" b="0" dirty="0" smtClean="0">
                <a:solidFill>
                  <a:schemeClr val="bg1"/>
                </a:solidFill>
              </a:rPr>
              <a:t>iosynthesis/secretion</a:t>
            </a:r>
          </a:p>
        </p:txBody>
      </p:sp>
      <p:sp>
        <p:nvSpPr>
          <p:cNvPr id="25" name="TextBox 24"/>
          <p:cNvSpPr txBox="1"/>
          <p:nvPr/>
        </p:nvSpPr>
        <p:spPr>
          <a:xfrm rot="5400000">
            <a:off x="7129751" y="4139121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b</a:t>
            </a:r>
            <a:r>
              <a:rPr lang="en-US" sz="1600" b="0" dirty="0" smtClean="0">
                <a:solidFill>
                  <a:schemeClr val="bg1"/>
                </a:solidFill>
              </a:rPr>
              <a:t>iosynthesis/secretion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7057" y="5499229"/>
            <a:ext cx="7080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00"/>
                </a:solidFill>
              </a:rPr>
              <a:t>Role in signaling specificity?</a:t>
            </a:r>
          </a:p>
          <a:p>
            <a:pPr algn="ctr"/>
            <a:r>
              <a:rPr lang="en-US" sz="2800" b="0" dirty="0" smtClean="0">
                <a:solidFill>
                  <a:srgbClr val="FFFF00"/>
                </a:solidFill>
              </a:rPr>
              <a:t>(together with differential phosphorylation?)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0719" y="485207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IMMUNITY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2" y="692696"/>
            <a:ext cx="8098279" cy="602447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3275856" y="3356992"/>
            <a:ext cx="0" cy="13681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599162" y="485842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GROWTH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225389" y="3356992"/>
            <a:ext cx="0" cy="13681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Oval 2"/>
          <p:cNvSpPr/>
          <p:nvPr/>
        </p:nvSpPr>
        <p:spPr bwMode="auto">
          <a:xfrm>
            <a:off x="2600719" y="2204864"/>
            <a:ext cx="1467225" cy="337840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481039" y="2204864"/>
            <a:ext cx="1467225" cy="337840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07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>
                <a:solidFill>
                  <a:schemeClr val="bg1"/>
                </a:solidFill>
                <a:cs typeface="+mn-cs"/>
              </a:rPr>
              <a:t>Practical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session</a:t>
            </a:r>
            <a:endParaRPr lang="en-GB" sz="1800" dirty="0">
              <a:cs typeface="+mn-cs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-31750" y="53340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8244" name="TextBox 11"/>
          <p:cNvSpPr txBox="1">
            <a:spLocks noChangeArrowheads="1"/>
          </p:cNvSpPr>
          <p:nvPr/>
        </p:nvSpPr>
        <p:spPr bwMode="auto">
          <a:xfrm>
            <a:off x="1540482" y="4221088"/>
            <a:ext cx="612885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 err="1" smtClean="0">
                <a:solidFill>
                  <a:schemeClr val="bg1"/>
                </a:solidFill>
              </a:rPr>
              <a:t>Analysing</a:t>
            </a:r>
            <a:r>
              <a:rPr lang="en-US" sz="1800" dirty="0" smtClean="0">
                <a:solidFill>
                  <a:schemeClr val="bg1"/>
                </a:solidFill>
              </a:rPr>
              <a:t> Surface Immunity</a:t>
            </a:r>
            <a:endParaRPr lang="en-US" sz="1800" dirty="0">
              <a:solidFill>
                <a:schemeClr val="bg1"/>
              </a:solidFill>
            </a:endParaRPr>
          </a:p>
          <a:p>
            <a:pPr algn="ctr" eaLnBrk="1" hangingPunct="1"/>
            <a:endParaRPr lang="en-US" sz="1800" b="0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800" b="0" dirty="0" smtClean="0">
                <a:solidFill>
                  <a:schemeClr val="bg1"/>
                </a:solidFill>
              </a:rPr>
              <a:t>Friday 4</a:t>
            </a:r>
            <a:r>
              <a:rPr lang="en-US" sz="1800" b="0" baseline="30000" dirty="0" smtClean="0">
                <a:solidFill>
                  <a:schemeClr val="bg1"/>
                </a:solidFill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</a:rPr>
              <a:t> August afternoon + Saturday 5</a:t>
            </a:r>
            <a:r>
              <a:rPr lang="en-US" sz="1800" b="0" baseline="30000" dirty="0" smtClean="0">
                <a:solidFill>
                  <a:schemeClr val="bg1"/>
                </a:solidFill>
              </a:rPr>
              <a:t>th</a:t>
            </a:r>
            <a:r>
              <a:rPr lang="en-US" sz="1800" b="0" dirty="0" smtClean="0">
                <a:solidFill>
                  <a:schemeClr val="bg1"/>
                </a:solidFill>
              </a:rPr>
              <a:t> August morning</a:t>
            </a:r>
            <a:endParaRPr lang="en-US" sz="1800" b="0" dirty="0">
              <a:solidFill>
                <a:schemeClr val="bg1"/>
              </a:solidFill>
            </a:endParaRPr>
          </a:p>
          <a:p>
            <a:pPr algn="ctr" eaLnBrk="1" hangingPunct="1"/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38247" name="TextBox 15"/>
          <p:cNvSpPr txBox="1">
            <a:spLocks noChangeArrowheads="1"/>
          </p:cNvSpPr>
          <p:nvPr/>
        </p:nvSpPr>
        <p:spPr bwMode="auto">
          <a:xfrm>
            <a:off x="2811588" y="5733256"/>
            <a:ext cx="386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bg1"/>
                </a:solidFill>
              </a:rPr>
              <a:t>DETAILED BOOKLET PROVIDED!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70628"/>
            <a:ext cx="1675314" cy="2039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537" y="973029"/>
            <a:ext cx="1655290" cy="2015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968351"/>
            <a:ext cx="1659133" cy="2019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98" y="968350"/>
            <a:ext cx="1656000" cy="2016000"/>
          </a:xfrm>
          <a:prstGeom prst="rect">
            <a:avLst/>
          </a:prstGeom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653910" y="2982261"/>
            <a:ext cx="78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smtClean="0">
                <a:solidFill>
                  <a:schemeClr val="bg1"/>
                </a:solidFill>
              </a:rPr>
              <a:t>Maria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2391461" y="2982261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smtClean="0">
                <a:solidFill>
                  <a:schemeClr val="bg1"/>
                </a:solidFill>
              </a:rPr>
              <a:t>Marta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4129012" y="2982261"/>
            <a:ext cx="82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smtClean="0">
                <a:solidFill>
                  <a:schemeClr val="bg1"/>
                </a:solidFill>
              </a:rPr>
              <a:t>Martin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66563" y="2982261"/>
            <a:ext cx="620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smtClean="0">
                <a:solidFill>
                  <a:schemeClr val="bg1"/>
                </a:solidFill>
              </a:rPr>
              <a:t>Tom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27610" r="23035" b="20343"/>
          <a:stretch/>
        </p:blipFill>
        <p:spPr>
          <a:xfrm>
            <a:off x="7116788" y="968350"/>
            <a:ext cx="1650883" cy="2000481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631759" y="3020360"/>
            <a:ext cx="78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smtClean="0">
                <a:solidFill>
                  <a:schemeClr val="bg1"/>
                </a:solidFill>
              </a:rPr>
              <a:t>Julien</a:t>
            </a: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46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078"/>
          <a:stretch/>
        </p:blipFill>
        <p:spPr>
          <a:xfrm>
            <a:off x="95003" y="836712"/>
            <a:ext cx="8953995" cy="4858292"/>
          </a:xfrm>
          <a:prstGeom prst="rect">
            <a:avLst/>
          </a:prstGeom>
        </p:spPr>
      </p:pic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0" y="14288"/>
            <a:ext cx="914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0" dirty="0" smtClean="0">
                <a:solidFill>
                  <a:schemeClr val="bg1"/>
                </a:solidFill>
              </a:rPr>
              <a:t>PTI </a:t>
            </a:r>
            <a:r>
              <a:rPr lang="en-GB" sz="2400" b="0" dirty="0" err="1" smtClean="0">
                <a:solidFill>
                  <a:schemeClr val="bg1"/>
                </a:solidFill>
              </a:rPr>
              <a:t>signaling</a:t>
            </a:r>
            <a:r>
              <a:rPr lang="en-GB" sz="2400" b="0" dirty="0" smtClean="0">
                <a:solidFill>
                  <a:schemeClr val="bg1"/>
                </a:solidFill>
              </a:rPr>
              <a:t>: still many unknowns</a:t>
            </a:r>
            <a:r>
              <a:rPr lang="is-IS" sz="2400" b="0" dirty="0" smtClean="0">
                <a:solidFill>
                  <a:schemeClr val="bg1"/>
                </a:solidFill>
              </a:rPr>
              <a:t>…</a:t>
            </a:r>
            <a:endParaRPr lang="en-GB" sz="2400" b="0" dirty="0">
              <a:solidFill>
                <a:schemeClr val="bg1"/>
              </a:solidFill>
            </a:endParaRPr>
          </a:p>
        </p:txBody>
      </p:sp>
      <p:sp>
        <p:nvSpPr>
          <p:cNvPr id="4" name="Line 10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5" name="Rectangle 1030"/>
          <p:cNvSpPr>
            <a:spLocks noChangeArrowheads="1"/>
          </p:cNvSpPr>
          <p:nvPr/>
        </p:nvSpPr>
        <p:spPr bwMode="auto">
          <a:xfrm>
            <a:off x="6928329" y="5721834"/>
            <a:ext cx="22156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0" dirty="0" smtClean="0">
                <a:solidFill>
                  <a:schemeClr val="bg1"/>
                </a:solidFill>
                <a:cs typeface="+mn-cs"/>
              </a:rPr>
              <a:t>Zipfel &amp; </a:t>
            </a:r>
            <a:r>
              <a:rPr lang="en-GB" b="0" dirty="0" err="1" smtClean="0">
                <a:solidFill>
                  <a:schemeClr val="bg1"/>
                </a:solidFill>
                <a:cs typeface="+mn-cs"/>
              </a:rPr>
              <a:t>Oldroyd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, </a:t>
            </a:r>
            <a:r>
              <a:rPr lang="en-GB" b="0" i="1" dirty="0" smtClean="0">
                <a:solidFill>
                  <a:schemeClr val="bg1"/>
                </a:solidFill>
                <a:cs typeface="+mn-cs"/>
              </a:rPr>
              <a:t>Nature 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2017</a:t>
            </a:r>
            <a:endParaRPr lang="en-GB" b="0" dirty="0">
              <a:solidFill>
                <a:schemeClr val="bg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402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769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4" descr="The-summer-fields"/>
          <p:cNvPicPr>
            <a:picLocks noChangeAspect="1" noChangeArrowheads="1"/>
          </p:cNvPicPr>
          <p:nvPr/>
        </p:nvPicPr>
        <p:blipFill>
          <a:blip r:embed="rId3">
            <a:lum bright="42000" contras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7175" cy="571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Picture 4" descr="TSL plus 6b"/>
          <p:cNvSpPr>
            <a:spLocks noChangeAspect="1" noChangeArrowheads="1"/>
          </p:cNvSpPr>
          <p:nvPr/>
        </p:nvSpPr>
        <p:spPr bwMode="auto">
          <a:xfrm>
            <a:off x="0" y="0"/>
            <a:ext cx="22098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107504" y="44624"/>
            <a:ext cx="887935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0" dirty="0" smtClean="0">
                <a:solidFill>
                  <a:schemeClr val="bg1"/>
                </a:solidFill>
              </a:rPr>
              <a:t>Use of pattern </a:t>
            </a:r>
            <a:r>
              <a:rPr lang="en-US" sz="3200" b="0" dirty="0">
                <a:solidFill>
                  <a:schemeClr val="bg1"/>
                </a:solidFill>
              </a:rPr>
              <a:t>recognition </a:t>
            </a:r>
            <a:r>
              <a:rPr lang="en-US" sz="3200" b="0" dirty="0" smtClean="0">
                <a:solidFill>
                  <a:schemeClr val="bg1"/>
                </a:solidFill>
              </a:rPr>
              <a:t>receptors to engineer</a:t>
            </a:r>
          </a:p>
          <a:p>
            <a:pPr eaLnBrk="1" hangingPunct="1"/>
            <a:r>
              <a:rPr lang="en-US" sz="3200" b="0" dirty="0">
                <a:solidFill>
                  <a:schemeClr val="bg1"/>
                </a:solidFill>
              </a:rPr>
              <a:t>b</a:t>
            </a:r>
            <a:r>
              <a:rPr lang="en-US" sz="3200" b="0" dirty="0" smtClean="0">
                <a:solidFill>
                  <a:schemeClr val="bg1"/>
                </a:solidFill>
              </a:rPr>
              <a:t>road-spectrum disease resistance in crops</a:t>
            </a:r>
            <a:endParaRPr lang="en-US" sz="32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PTI signalling model.png"/>
          <p:cNvPicPr>
            <a:picLocks noChangeAspect="1"/>
          </p:cNvPicPr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140968"/>
            <a:ext cx="5323947" cy="32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70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935" y="1988840"/>
            <a:ext cx="89386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0" dirty="0" smtClean="0">
                <a:solidFill>
                  <a:schemeClr val="bg1"/>
                </a:solidFill>
              </a:rPr>
              <a:t>Can we utilize pattern recognition receptors (PRRs)</a:t>
            </a:r>
          </a:p>
          <a:p>
            <a:pPr algn="ctr"/>
            <a:r>
              <a:rPr lang="en-US" sz="3000" b="0" dirty="0" smtClean="0">
                <a:solidFill>
                  <a:schemeClr val="bg1"/>
                </a:solidFill>
              </a:rPr>
              <a:t>to engineer broad-spectrum (and durable)</a:t>
            </a:r>
          </a:p>
          <a:p>
            <a:pPr algn="ctr"/>
            <a:r>
              <a:rPr lang="en-US" sz="3000" b="0" dirty="0" smtClean="0">
                <a:solidFill>
                  <a:schemeClr val="bg1"/>
                </a:solidFill>
              </a:rPr>
              <a:t> disease resistance in crops?</a:t>
            </a:r>
            <a:endParaRPr lang="en-US" sz="3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0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Line 5"/>
          <p:cNvSpPr>
            <a:spLocks noChangeShapeType="1"/>
          </p:cNvSpPr>
          <p:nvPr/>
        </p:nvSpPr>
        <p:spPr bwMode="auto">
          <a:xfrm>
            <a:off x="2945085" y="2982913"/>
            <a:ext cx="16208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54" name="Text Box 6"/>
          <p:cNvSpPr txBox="1">
            <a:spLocks noChangeArrowheads="1"/>
          </p:cNvSpPr>
          <p:nvPr/>
        </p:nvSpPr>
        <p:spPr bwMode="auto">
          <a:xfrm>
            <a:off x="2873647" y="3006725"/>
            <a:ext cx="18145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CH" sz="1400" b="0">
                <a:solidFill>
                  <a:schemeClr val="bg1"/>
                </a:solidFill>
              </a:rPr>
              <a:t>Heterelogous </a:t>
            </a:r>
          </a:p>
          <a:p>
            <a:pPr algn="ctr" eaLnBrk="1" hangingPunct="1"/>
            <a:r>
              <a:rPr lang="fr-CH" sz="1400" b="0">
                <a:solidFill>
                  <a:schemeClr val="bg1"/>
                </a:solidFill>
              </a:rPr>
              <a:t>expression</a:t>
            </a:r>
            <a:r>
              <a:rPr lang="en-US" sz="1400" b="0">
                <a:solidFill>
                  <a:schemeClr val="bg1"/>
                </a:solidFill>
              </a:rPr>
              <a:t> of </a:t>
            </a:r>
            <a:r>
              <a:rPr lang="en-US" sz="1400" b="0" i="1">
                <a:solidFill>
                  <a:schemeClr val="bg1"/>
                </a:solidFill>
              </a:rPr>
              <a:t>AtEFR</a:t>
            </a:r>
            <a:endParaRPr lang="fr-FR" sz="1400" b="0" i="1">
              <a:solidFill>
                <a:schemeClr val="bg1"/>
              </a:solidFill>
            </a:endParaRPr>
          </a:p>
        </p:txBody>
      </p:sp>
      <p:pic>
        <p:nvPicPr>
          <p:cNvPr id="74755" name="Object 4" descr="npo0000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97" y="2312988"/>
            <a:ext cx="164465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0" y="2463800"/>
            <a:ext cx="1363662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17"/>
          <p:cNvSpPr txBox="1">
            <a:spLocks noChangeArrowheads="1"/>
          </p:cNvSpPr>
          <p:nvPr/>
        </p:nvSpPr>
        <p:spPr bwMode="auto">
          <a:xfrm>
            <a:off x="1228997" y="1943100"/>
            <a:ext cx="17859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i="1">
                <a:solidFill>
                  <a:srgbClr val="33FF0B"/>
                </a:solidFill>
              </a:rPr>
              <a:t>Arabidopsis thaliana</a:t>
            </a:r>
            <a:endParaRPr lang="en-US" sz="1400" b="0">
              <a:solidFill>
                <a:srgbClr val="33FF0B"/>
              </a:solidFill>
            </a:endParaRPr>
          </a:p>
          <a:p>
            <a:pPr algn="ctr" eaLnBrk="1" hangingPunct="1"/>
            <a:r>
              <a:rPr lang="en-US" sz="1400" b="0">
                <a:solidFill>
                  <a:srgbClr val="33FF0B"/>
                </a:solidFill>
              </a:rPr>
              <a:t>(</a:t>
            </a:r>
            <a:r>
              <a:rPr lang="en-US" sz="1400" b="0" i="1">
                <a:solidFill>
                  <a:srgbClr val="33FF0B"/>
                </a:solidFill>
              </a:rPr>
              <a:t>Brassicaceae</a:t>
            </a:r>
            <a:r>
              <a:rPr lang="en-US" sz="1400" b="0">
                <a:solidFill>
                  <a:srgbClr val="33FF0B"/>
                </a:solidFill>
              </a:rPr>
              <a:t>)</a:t>
            </a:r>
          </a:p>
        </p:txBody>
      </p:sp>
      <p:sp>
        <p:nvSpPr>
          <p:cNvPr id="1323015" name="Rectangle 7"/>
          <p:cNvSpPr>
            <a:spLocks noChangeArrowheads="1"/>
          </p:cNvSpPr>
          <p:nvPr/>
        </p:nvSpPr>
        <p:spPr bwMode="auto">
          <a:xfrm>
            <a:off x="4762772" y="2008188"/>
            <a:ext cx="1123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i="1">
                <a:solidFill>
                  <a:srgbClr val="33FF0B"/>
                </a:solidFill>
                <a:cs typeface="+mn-cs"/>
              </a:rPr>
              <a:t>Solanaceae</a:t>
            </a:r>
          </a:p>
        </p:txBody>
      </p:sp>
      <p:sp>
        <p:nvSpPr>
          <p:cNvPr id="1323016" name="Text Box 8"/>
          <p:cNvSpPr txBox="1">
            <a:spLocks noChangeArrowheads="1"/>
          </p:cNvSpPr>
          <p:nvPr/>
        </p:nvSpPr>
        <p:spPr bwMode="auto">
          <a:xfrm>
            <a:off x="0" y="6525344"/>
            <a:ext cx="502350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bg1"/>
                </a:solidFill>
                <a:cs typeface="+mn-cs"/>
              </a:rPr>
              <a:t>Project partly funded by the Two Blades Foundation (www.2blades.org)</a:t>
            </a:r>
          </a:p>
        </p:txBody>
      </p:sp>
      <p:pic>
        <p:nvPicPr>
          <p:cNvPr id="74760" name="Picture 9" descr="toma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22" y="2338388"/>
            <a:ext cx="1265238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3019" name="Rectangle 11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323020" name="Text Box 12"/>
          <p:cNvSpPr txBox="1">
            <a:spLocks noChangeArrowheads="1"/>
          </p:cNvSpPr>
          <p:nvPr/>
        </p:nvSpPr>
        <p:spPr bwMode="auto">
          <a:xfrm>
            <a:off x="0" y="14288"/>
            <a:ext cx="8991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>
                <a:solidFill>
                  <a:schemeClr val="bg1"/>
                </a:solidFill>
                <a:cs typeface="+mn-cs"/>
              </a:rPr>
              <a:t>Transfer of PAMP perception across plant families to generate broad-spectrum disease resistance: EFR as a proof-of-concept? </a:t>
            </a:r>
          </a:p>
        </p:txBody>
      </p:sp>
      <p:sp>
        <p:nvSpPr>
          <p:cNvPr id="1323021" name="Line 13"/>
          <p:cNvSpPr>
            <a:spLocks noChangeShapeType="1"/>
          </p:cNvSpPr>
          <p:nvPr/>
        </p:nvSpPr>
        <p:spPr bwMode="auto">
          <a:xfrm>
            <a:off x="-31750" y="83820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99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Text Box 2"/>
          <p:cNvSpPr txBox="1">
            <a:spLocks noChangeArrowheads="1"/>
          </p:cNvSpPr>
          <p:nvPr/>
        </p:nvSpPr>
        <p:spPr bwMode="auto">
          <a:xfrm>
            <a:off x="5436097" y="6505599"/>
            <a:ext cx="38603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1"/>
                </a:solidFill>
                <a:cs typeface="+mn-cs"/>
              </a:rPr>
              <a:t>Lacombe et </a:t>
            </a:r>
            <a:r>
              <a:rPr lang="en-US" sz="1400" b="0" i="1" dirty="0">
                <a:solidFill>
                  <a:schemeClr val="bg1"/>
                </a:solidFill>
                <a:cs typeface="+mn-cs"/>
              </a:rPr>
              <a:t>al</a:t>
            </a:r>
            <a:r>
              <a:rPr lang="en-US" sz="1400" b="0" dirty="0">
                <a:solidFill>
                  <a:schemeClr val="bg1"/>
                </a:solidFill>
                <a:cs typeface="+mn-cs"/>
              </a:rPr>
              <a:t>., </a:t>
            </a:r>
            <a:r>
              <a:rPr lang="en-US" sz="1400" b="0" i="1" dirty="0">
                <a:solidFill>
                  <a:schemeClr val="bg1"/>
                </a:solidFill>
                <a:cs typeface="+mn-cs"/>
              </a:rPr>
              <a:t>Nature Biotechnology</a:t>
            </a:r>
            <a:r>
              <a:rPr lang="en-US" sz="1400" b="0" dirty="0">
                <a:solidFill>
                  <a:schemeClr val="bg1"/>
                </a:solidFill>
                <a:cs typeface="+mn-cs"/>
              </a:rPr>
              <a:t> (2010)</a:t>
            </a:r>
          </a:p>
        </p:txBody>
      </p:sp>
      <p:pic>
        <p:nvPicPr>
          <p:cNvPr id="76802" name="Picture 11" descr="PssB728a_side_300dpi-CMY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314450"/>
            <a:ext cx="16271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12" descr="PssB728a_leaves_300dpi-CMY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2413000"/>
            <a:ext cx="16271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181"/>
          <p:cNvSpPr>
            <a:spLocks noChangeArrowheads="1"/>
          </p:cNvSpPr>
          <p:nvPr/>
        </p:nvSpPr>
        <p:spPr bwMode="auto">
          <a:xfrm>
            <a:off x="1978025" y="2914650"/>
            <a:ext cx="2365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>
                <a:solidFill>
                  <a:schemeClr val="bg1"/>
                </a:solidFill>
                <a:latin typeface="Helvetica" charset="0"/>
              </a:rPr>
              <a:t>WT</a:t>
            </a:r>
          </a:p>
        </p:txBody>
      </p:sp>
      <p:sp>
        <p:nvSpPr>
          <p:cNvPr id="76805" name="Rectangle 182"/>
          <p:cNvSpPr>
            <a:spLocks noChangeArrowheads="1"/>
          </p:cNvSpPr>
          <p:nvPr/>
        </p:nvSpPr>
        <p:spPr bwMode="auto">
          <a:xfrm>
            <a:off x="1909763" y="241935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>
                <a:solidFill>
                  <a:schemeClr val="bg1"/>
                </a:solidFill>
                <a:latin typeface="Helvetica" charset="0"/>
              </a:rPr>
              <a:t>EFR</a:t>
            </a:r>
          </a:p>
        </p:txBody>
      </p:sp>
      <p:sp>
        <p:nvSpPr>
          <p:cNvPr id="76806" name="Rectangle 185"/>
          <p:cNvSpPr>
            <a:spLocks noChangeArrowheads="1"/>
          </p:cNvSpPr>
          <p:nvPr/>
        </p:nvSpPr>
        <p:spPr bwMode="auto">
          <a:xfrm>
            <a:off x="1685925" y="1327150"/>
            <a:ext cx="2365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>
                <a:solidFill>
                  <a:schemeClr val="bg1"/>
                </a:solidFill>
                <a:latin typeface="Helvetica" charset="0"/>
              </a:rPr>
              <a:t>WT</a:t>
            </a:r>
          </a:p>
        </p:txBody>
      </p:sp>
      <p:sp>
        <p:nvSpPr>
          <p:cNvPr id="76807" name="Rectangle 186"/>
          <p:cNvSpPr>
            <a:spLocks noChangeArrowheads="1"/>
          </p:cNvSpPr>
          <p:nvPr/>
        </p:nvSpPr>
        <p:spPr bwMode="auto">
          <a:xfrm>
            <a:off x="1000125" y="133985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>
                <a:solidFill>
                  <a:schemeClr val="bg1"/>
                </a:solidFill>
                <a:latin typeface="Helvetica" charset="0"/>
              </a:rPr>
              <a:t>EFR</a:t>
            </a:r>
          </a:p>
        </p:txBody>
      </p:sp>
      <p:sp>
        <p:nvSpPr>
          <p:cNvPr id="76808" name="Rectangle 70"/>
          <p:cNvSpPr>
            <a:spLocks noChangeArrowheads="1"/>
          </p:cNvSpPr>
          <p:nvPr/>
        </p:nvSpPr>
        <p:spPr bwMode="auto">
          <a:xfrm>
            <a:off x="2611438" y="329723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0</a:t>
            </a:r>
          </a:p>
        </p:txBody>
      </p:sp>
      <p:sp>
        <p:nvSpPr>
          <p:cNvPr id="76809" name="Rectangle 14"/>
          <p:cNvSpPr>
            <a:spLocks noChangeArrowheads="1"/>
          </p:cNvSpPr>
          <p:nvPr/>
        </p:nvSpPr>
        <p:spPr bwMode="auto">
          <a:xfrm>
            <a:off x="2905125" y="2132013"/>
            <a:ext cx="212725" cy="1233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10" name="Rectangle 15"/>
          <p:cNvSpPr>
            <a:spLocks noChangeArrowheads="1"/>
          </p:cNvSpPr>
          <p:nvPr/>
        </p:nvSpPr>
        <p:spPr bwMode="auto">
          <a:xfrm>
            <a:off x="4070350" y="2481263"/>
            <a:ext cx="214313" cy="884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11" name="Rectangle 16"/>
          <p:cNvSpPr>
            <a:spLocks noChangeArrowheads="1"/>
          </p:cNvSpPr>
          <p:nvPr/>
        </p:nvSpPr>
        <p:spPr bwMode="auto">
          <a:xfrm>
            <a:off x="3117850" y="1909763"/>
            <a:ext cx="212725" cy="1455737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12" name="Rectangle 18"/>
          <p:cNvSpPr>
            <a:spLocks noChangeArrowheads="1"/>
          </p:cNvSpPr>
          <p:nvPr/>
        </p:nvSpPr>
        <p:spPr bwMode="auto">
          <a:xfrm>
            <a:off x="3328988" y="1846263"/>
            <a:ext cx="206375" cy="1516062"/>
          </a:xfrm>
          <a:prstGeom prst="rect">
            <a:avLst/>
          </a:prstGeom>
          <a:solidFill>
            <a:srgbClr val="8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13" name="Line 22"/>
          <p:cNvSpPr>
            <a:spLocks noChangeShapeType="1"/>
          </p:cNvSpPr>
          <p:nvPr/>
        </p:nvSpPr>
        <p:spPr bwMode="auto">
          <a:xfrm flipV="1">
            <a:off x="3011488" y="2100263"/>
            <a:ext cx="0" cy="317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4" name="Line 23"/>
          <p:cNvSpPr>
            <a:spLocks noChangeShapeType="1"/>
          </p:cNvSpPr>
          <p:nvPr/>
        </p:nvSpPr>
        <p:spPr bwMode="auto">
          <a:xfrm>
            <a:off x="2987675" y="2100263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5" name="Line 24"/>
          <p:cNvSpPr>
            <a:spLocks noChangeShapeType="1"/>
          </p:cNvSpPr>
          <p:nvPr/>
        </p:nvSpPr>
        <p:spPr bwMode="auto">
          <a:xfrm flipV="1">
            <a:off x="4176713" y="2436813"/>
            <a:ext cx="0" cy="444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6" name="Line 25"/>
          <p:cNvSpPr>
            <a:spLocks noChangeShapeType="1"/>
          </p:cNvSpPr>
          <p:nvPr/>
        </p:nvSpPr>
        <p:spPr bwMode="auto">
          <a:xfrm>
            <a:off x="4154488" y="2436813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7" name="Line 26"/>
          <p:cNvSpPr>
            <a:spLocks noChangeShapeType="1"/>
          </p:cNvSpPr>
          <p:nvPr/>
        </p:nvSpPr>
        <p:spPr bwMode="auto">
          <a:xfrm>
            <a:off x="3011488" y="2132013"/>
            <a:ext cx="0" cy="381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Line 27"/>
          <p:cNvSpPr>
            <a:spLocks noChangeShapeType="1"/>
          </p:cNvSpPr>
          <p:nvPr/>
        </p:nvSpPr>
        <p:spPr bwMode="auto">
          <a:xfrm>
            <a:off x="2987675" y="2170113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9" name="Line 28"/>
          <p:cNvSpPr>
            <a:spLocks noChangeShapeType="1"/>
          </p:cNvSpPr>
          <p:nvPr/>
        </p:nvSpPr>
        <p:spPr bwMode="auto">
          <a:xfrm>
            <a:off x="4176713" y="2481263"/>
            <a:ext cx="0" cy="5397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0" name="Line 29"/>
          <p:cNvSpPr>
            <a:spLocks noChangeShapeType="1"/>
          </p:cNvSpPr>
          <p:nvPr/>
        </p:nvSpPr>
        <p:spPr bwMode="auto">
          <a:xfrm>
            <a:off x="4154488" y="2535238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1" name="Line 30"/>
          <p:cNvSpPr>
            <a:spLocks noChangeShapeType="1"/>
          </p:cNvSpPr>
          <p:nvPr/>
        </p:nvSpPr>
        <p:spPr bwMode="auto">
          <a:xfrm flipV="1">
            <a:off x="3224213" y="1865313"/>
            <a:ext cx="0" cy="444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2" name="Line 31"/>
          <p:cNvSpPr>
            <a:spLocks noChangeShapeType="1"/>
          </p:cNvSpPr>
          <p:nvPr/>
        </p:nvSpPr>
        <p:spPr bwMode="auto">
          <a:xfrm>
            <a:off x="3201988" y="1865313"/>
            <a:ext cx="523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3" name="Line 34"/>
          <p:cNvSpPr>
            <a:spLocks noChangeShapeType="1"/>
          </p:cNvSpPr>
          <p:nvPr/>
        </p:nvSpPr>
        <p:spPr bwMode="auto">
          <a:xfrm>
            <a:off x="3224213" y="1909763"/>
            <a:ext cx="0" cy="381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4" name="Line 35"/>
          <p:cNvSpPr>
            <a:spLocks noChangeShapeType="1"/>
          </p:cNvSpPr>
          <p:nvPr/>
        </p:nvSpPr>
        <p:spPr bwMode="auto">
          <a:xfrm>
            <a:off x="3201988" y="1947863"/>
            <a:ext cx="523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5" name="Rectangle 17"/>
          <p:cNvSpPr>
            <a:spLocks noChangeArrowheads="1"/>
          </p:cNvSpPr>
          <p:nvPr/>
        </p:nvSpPr>
        <p:spPr bwMode="auto">
          <a:xfrm>
            <a:off x="4284663" y="2290763"/>
            <a:ext cx="212725" cy="1074737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26" name="Line 32"/>
          <p:cNvSpPr>
            <a:spLocks noChangeShapeType="1"/>
          </p:cNvSpPr>
          <p:nvPr/>
        </p:nvSpPr>
        <p:spPr bwMode="auto">
          <a:xfrm flipV="1">
            <a:off x="4391025" y="2238375"/>
            <a:ext cx="0" cy="5238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7" name="Line 33"/>
          <p:cNvSpPr>
            <a:spLocks noChangeShapeType="1"/>
          </p:cNvSpPr>
          <p:nvPr/>
        </p:nvSpPr>
        <p:spPr bwMode="auto">
          <a:xfrm>
            <a:off x="4368800" y="2238375"/>
            <a:ext cx="523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8" name="Line 36"/>
          <p:cNvSpPr>
            <a:spLocks noChangeShapeType="1"/>
          </p:cNvSpPr>
          <p:nvPr/>
        </p:nvSpPr>
        <p:spPr bwMode="auto">
          <a:xfrm>
            <a:off x="4391025" y="2290763"/>
            <a:ext cx="0" cy="6191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29" name="Line 37"/>
          <p:cNvSpPr>
            <a:spLocks noChangeShapeType="1"/>
          </p:cNvSpPr>
          <p:nvPr/>
        </p:nvSpPr>
        <p:spPr bwMode="auto">
          <a:xfrm>
            <a:off x="4368800" y="2352675"/>
            <a:ext cx="523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0" name="Line 38"/>
          <p:cNvSpPr>
            <a:spLocks noChangeShapeType="1"/>
          </p:cNvSpPr>
          <p:nvPr/>
        </p:nvSpPr>
        <p:spPr bwMode="auto">
          <a:xfrm flipV="1">
            <a:off x="3424238" y="1789113"/>
            <a:ext cx="0" cy="603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1" name="Line 39"/>
          <p:cNvSpPr>
            <a:spLocks noChangeShapeType="1"/>
          </p:cNvSpPr>
          <p:nvPr/>
        </p:nvSpPr>
        <p:spPr bwMode="auto">
          <a:xfrm>
            <a:off x="3402013" y="1789113"/>
            <a:ext cx="523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2" name="Line 42"/>
          <p:cNvSpPr>
            <a:spLocks noChangeShapeType="1"/>
          </p:cNvSpPr>
          <p:nvPr/>
        </p:nvSpPr>
        <p:spPr bwMode="auto">
          <a:xfrm>
            <a:off x="3424238" y="1849438"/>
            <a:ext cx="0" cy="603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3" name="Line 43"/>
          <p:cNvSpPr>
            <a:spLocks noChangeShapeType="1"/>
          </p:cNvSpPr>
          <p:nvPr/>
        </p:nvSpPr>
        <p:spPr bwMode="auto">
          <a:xfrm>
            <a:off x="3402013" y="1909763"/>
            <a:ext cx="523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4" name="Rectangle 19"/>
          <p:cNvSpPr>
            <a:spLocks noChangeArrowheads="1"/>
          </p:cNvSpPr>
          <p:nvPr/>
        </p:nvSpPr>
        <p:spPr bwMode="auto">
          <a:xfrm>
            <a:off x="4497388" y="2276475"/>
            <a:ext cx="206375" cy="1089025"/>
          </a:xfrm>
          <a:prstGeom prst="rect">
            <a:avLst/>
          </a:prstGeom>
          <a:solidFill>
            <a:srgbClr val="8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35" name="Line 40"/>
          <p:cNvSpPr>
            <a:spLocks noChangeShapeType="1"/>
          </p:cNvSpPr>
          <p:nvPr/>
        </p:nvSpPr>
        <p:spPr bwMode="auto">
          <a:xfrm flipV="1">
            <a:off x="4597400" y="2238375"/>
            <a:ext cx="0" cy="381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6" name="Line 41"/>
          <p:cNvSpPr>
            <a:spLocks noChangeShapeType="1"/>
          </p:cNvSpPr>
          <p:nvPr/>
        </p:nvSpPr>
        <p:spPr bwMode="auto">
          <a:xfrm>
            <a:off x="4573588" y="2238375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7" name="Line 44"/>
          <p:cNvSpPr>
            <a:spLocks noChangeShapeType="1"/>
          </p:cNvSpPr>
          <p:nvPr/>
        </p:nvSpPr>
        <p:spPr bwMode="auto">
          <a:xfrm>
            <a:off x="4597400" y="2276475"/>
            <a:ext cx="0" cy="301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8" name="Line 45"/>
          <p:cNvSpPr>
            <a:spLocks noChangeShapeType="1"/>
          </p:cNvSpPr>
          <p:nvPr/>
        </p:nvSpPr>
        <p:spPr bwMode="auto">
          <a:xfrm>
            <a:off x="4573588" y="2306638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39" name="Rectangle 20"/>
          <p:cNvSpPr>
            <a:spLocks noChangeArrowheads="1"/>
          </p:cNvSpPr>
          <p:nvPr/>
        </p:nvSpPr>
        <p:spPr bwMode="auto">
          <a:xfrm>
            <a:off x="3533775" y="1731963"/>
            <a:ext cx="214313" cy="1630362"/>
          </a:xfrm>
          <a:prstGeom prst="rect">
            <a:avLst/>
          </a:prstGeom>
          <a:solidFill>
            <a:srgbClr val="40404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40" name="Line 46"/>
          <p:cNvSpPr>
            <a:spLocks noChangeShapeType="1"/>
          </p:cNvSpPr>
          <p:nvPr/>
        </p:nvSpPr>
        <p:spPr bwMode="auto">
          <a:xfrm flipV="1">
            <a:off x="3643313" y="1697038"/>
            <a:ext cx="0" cy="381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1" name="Line 47"/>
          <p:cNvSpPr>
            <a:spLocks noChangeShapeType="1"/>
          </p:cNvSpPr>
          <p:nvPr/>
        </p:nvSpPr>
        <p:spPr bwMode="auto">
          <a:xfrm>
            <a:off x="3621088" y="1690688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2" name="Line 50"/>
          <p:cNvSpPr>
            <a:spLocks noChangeShapeType="1"/>
          </p:cNvSpPr>
          <p:nvPr/>
        </p:nvSpPr>
        <p:spPr bwMode="auto">
          <a:xfrm>
            <a:off x="3643313" y="1735138"/>
            <a:ext cx="0" cy="3016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3" name="Line 51"/>
          <p:cNvSpPr>
            <a:spLocks noChangeShapeType="1"/>
          </p:cNvSpPr>
          <p:nvPr/>
        </p:nvSpPr>
        <p:spPr bwMode="auto">
          <a:xfrm>
            <a:off x="3621088" y="1765300"/>
            <a:ext cx="539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4" name="Rectangle 21"/>
          <p:cNvSpPr>
            <a:spLocks noChangeArrowheads="1"/>
          </p:cNvSpPr>
          <p:nvPr/>
        </p:nvSpPr>
        <p:spPr bwMode="auto">
          <a:xfrm>
            <a:off x="4703763" y="2062163"/>
            <a:ext cx="212725" cy="1303337"/>
          </a:xfrm>
          <a:prstGeom prst="rect">
            <a:avLst/>
          </a:prstGeom>
          <a:solidFill>
            <a:srgbClr val="40404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b="0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76845" name="Line 48"/>
          <p:cNvSpPr>
            <a:spLocks noChangeShapeType="1"/>
          </p:cNvSpPr>
          <p:nvPr/>
        </p:nvSpPr>
        <p:spPr bwMode="auto">
          <a:xfrm flipV="1">
            <a:off x="4810125" y="2039938"/>
            <a:ext cx="0" cy="222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6" name="Line 49"/>
          <p:cNvSpPr>
            <a:spLocks noChangeShapeType="1"/>
          </p:cNvSpPr>
          <p:nvPr/>
        </p:nvSpPr>
        <p:spPr bwMode="auto">
          <a:xfrm>
            <a:off x="4787900" y="2033588"/>
            <a:ext cx="523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7" name="Line 52"/>
          <p:cNvSpPr>
            <a:spLocks noChangeShapeType="1"/>
          </p:cNvSpPr>
          <p:nvPr/>
        </p:nvSpPr>
        <p:spPr bwMode="auto">
          <a:xfrm>
            <a:off x="4810125" y="2062163"/>
            <a:ext cx="0" cy="2381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8" name="Line 53"/>
          <p:cNvSpPr>
            <a:spLocks noChangeShapeType="1"/>
          </p:cNvSpPr>
          <p:nvPr/>
        </p:nvSpPr>
        <p:spPr bwMode="auto">
          <a:xfrm>
            <a:off x="4787900" y="2085975"/>
            <a:ext cx="523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9" name="Line 54"/>
          <p:cNvSpPr>
            <a:spLocks noChangeShapeType="1"/>
          </p:cNvSpPr>
          <p:nvPr/>
        </p:nvSpPr>
        <p:spPr bwMode="auto">
          <a:xfrm>
            <a:off x="2763838" y="1644650"/>
            <a:ext cx="0" cy="17272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0" name="Line 56"/>
          <p:cNvSpPr>
            <a:spLocks noChangeShapeType="1"/>
          </p:cNvSpPr>
          <p:nvPr/>
        </p:nvSpPr>
        <p:spPr bwMode="auto">
          <a:xfrm>
            <a:off x="2725738" y="3182938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1" name="Line 57"/>
          <p:cNvSpPr>
            <a:spLocks noChangeShapeType="1"/>
          </p:cNvSpPr>
          <p:nvPr/>
        </p:nvSpPr>
        <p:spPr bwMode="auto">
          <a:xfrm>
            <a:off x="2725738" y="3008313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2" name="Line 58"/>
          <p:cNvSpPr>
            <a:spLocks noChangeShapeType="1"/>
          </p:cNvSpPr>
          <p:nvPr/>
        </p:nvSpPr>
        <p:spPr bwMode="auto">
          <a:xfrm>
            <a:off x="2725738" y="2825750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3" name="Line 59"/>
          <p:cNvSpPr>
            <a:spLocks noChangeShapeType="1"/>
          </p:cNvSpPr>
          <p:nvPr/>
        </p:nvSpPr>
        <p:spPr bwMode="auto">
          <a:xfrm>
            <a:off x="2725738" y="2649538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4" name="Line 60"/>
          <p:cNvSpPr>
            <a:spLocks noChangeShapeType="1"/>
          </p:cNvSpPr>
          <p:nvPr/>
        </p:nvSpPr>
        <p:spPr bwMode="auto">
          <a:xfrm>
            <a:off x="2725738" y="2466975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5" name="Line 61"/>
          <p:cNvSpPr>
            <a:spLocks noChangeShapeType="1"/>
          </p:cNvSpPr>
          <p:nvPr/>
        </p:nvSpPr>
        <p:spPr bwMode="auto">
          <a:xfrm>
            <a:off x="2725738" y="2284413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6" name="Line 62"/>
          <p:cNvSpPr>
            <a:spLocks noChangeShapeType="1"/>
          </p:cNvSpPr>
          <p:nvPr/>
        </p:nvSpPr>
        <p:spPr bwMode="auto">
          <a:xfrm>
            <a:off x="2725738" y="2108200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7" name="Line 63"/>
          <p:cNvSpPr>
            <a:spLocks noChangeShapeType="1"/>
          </p:cNvSpPr>
          <p:nvPr/>
        </p:nvSpPr>
        <p:spPr bwMode="auto">
          <a:xfrm>
            <a:off x="2725738" y="1925638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8" name="Line 64"/>
          <p:cNvSpPr>
            <a:spLocks noChangeShapeType="1"/>
          </p:cNvSpPr>
          <p:nvPr/>
        </p:nvSpPr>
        <p:spPr bwMode="auto">
          <a:xfrm>
            <a:off x="2725738" y="1749425"/>
            <a:ext cx="38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59" name="Line 66"/>
          <p:cNvSpPr>
            <a:spLocks noChangeShapeType="1"/>
          </p:cNvSpPr>
          <p:nvPr/>
        </p:nvSpPr>
        <p:spPr bwMode="auto">
          <a:xfrm>
            <a:off x="2760663" y="3365500"/>
            <a:ext cx="23320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60" name="Rectangle 71"/>
          <p:cNvSpPr>
            <a:spLocks noChangeArrowheads="1"/>
          </p:cNvSpPr>
          <p:nvPr/>
        </p:nvSpPr>
        <p:spPr bwMode="auto">
          <a:xfrm>
            <a:off x="2611438" y="311467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1</a:t>
            </a:r>
          </a:p>
        </p:txBody>
      </p:sp>
      <p:sp>
        <p:nvSpPr>
          <p:cNvPr id="76861" name="Rectangle 72"/>
          <p:cNvSpPr>
            <a:spLocks noChangeArrowheads="1"/>
          </p:cNvSpPr>
          <p:nvPr/>
        </p:nvSpPr>
        <p:spPr bwMode="auto">
          <a:xfrm>
            <a:off x="2611438" y="294005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2</a:t>
            </a:r>
          </a:p>
        </p:txBody>
      </p:sp>
      <p:sp>
        <p:nvSpPr>
          <p:cNvPr id="76862" name="Rectangle 73"/>
          <p:cNvSpPr>
            <a:spLocks noChangeArrowheads="1"/>
          </p:cNvSpPr>
          <p:nvPr/>
        </p:nvSpPr>
        <p:spPr bwMode="auto">
          <a:xfrm>
            <a:off x="2611438" y="275590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3</a:t>
            </a:r>
          </a:p>
        </p:txBody>
      </p:sp>
      <p:sp>
        <p:nvSpPr>
          <p:cNvPr id="76863" name="Rectangle 74"/>
          <p:cNvSpPr>
            <a:spLocks noChangeArrowheads="1"/>
          </p:cNvSpPr>
          <p:nvPr/>
        </p:nvSpPr>
        <p:spPr bwMode="auto">
          <a:xfrm>
            <a:off x="2611438" y="258127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4</a:t>
            </a:r>
          </a:p>
        </p:txBody>
      </p:sp>
      <p:sp>
        <p:nvSpPr>
          <p:cNvPr id="76864" name="Rectangle 75"/>
          <p:cNvSpPr>
            <a:spLocks noChangeArrowheads="1"/>
          </p:cNvSpPr>
          <p:nvPr/>
        </p:nvSpPr>
        <p:spPr bwMode="auto">
          <a:xfrm>
            <a:off x="2611438" y="2398713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5</a:t>
            </a:r>
          </a:p>
        </p:txBody>
      </p:sp>
      <p:sp>
        <p:nvSpPr>
          <p:cNvPr id="76865" name="Rectangle 76"/>
          <p:cNvSpPr>
            <a:spLocks noChangeArrowheads="1"/>
          </p:cNvSpPr>
          <p:nvPr/>
        </p:nvSpPr>
        <p:spPr bwMode="auto">
          <a:xfrm>
            <a:off x="2611438" y="2214563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6</a:t>
            </a:r>
          </a:p>
        </p:txBody>
      </p:sp>
      <p:sp>
        <p:nvSpPr>
          <p:cNvPr id="76866" name="Rectangle 77"/>
          <p:cNvSpPr>
            <a:spLocks noChangeArrowheads="1"/>
          </p:cNvSpPr>
          <p:nvPr/>
        </p:nvSpPr>
        <p:spPr bwMode="auto">
          <a:xfrm>
            <a:off x="2611438" y="203993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7</a:t>
            </a:r>
          </a:p>
        </p:txBody>
      </p:sp>
      <p:sp>
        <p:nvSpPr>
          <p:cNvPr id="76867" name="Rectangle 78"/>
          <p:cNvSpPr>
            <a:spLocks noChangeArrowheads="1"/>
          </p:cNvSpPr>
          <p:nvPr/>
        </p:nvSpPr>
        <p:spPr bwMode="auto">
          <a:xfrm>
            <a:off x="2611438" y="185737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8</a:t>
            </a:r>
          </a:p>
        </p:txBody>
      </p:sp>
      <p:sp>
        <p:nvSpPr>
          <p:cNvPr id="76868" name="Rectangle 79"/>
          <p:cNvSpPr>
            <a:spLocks noChangeArrowheads="1"/>
          </p:cNvSpPr>
          <p:nvPr/>
        </p:nvSpPr>
        <p:spPr bwMode="auto">
          <a:xfrm>
            <a:off x="2611438" y="1681163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000" b="0">
                <a:solidFill>
                  <a:schemeClr val="bg1"/>
                </a:solidFill>
                <a:latin typeface="Helvetica" charset="0"/>
              </a:rPr>
              <a:t>9</a:t>
            </a:r>
          </a:p>
        </p:txBody>
      </p:sp>
      <p:sp>
        <p:nvSpPr>
          <p:cNvPr id="76869" name="Rectangle 81"/>
          <p:cNvSpPr>
            <a:spLocks noChangeArrowheads="1"/>
          </p:cNvSpPr>
          <p:nvPr/>
        </p:nvSpPr>
        <p:spPr bwMode="auto">
          <a:xfrm>
            <a:off x="3209925" y="3400425"/>
            <a:ext cx="2365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>
                <a:solidFill>
                  <a:schemeClr val="bg1"/>
                </a:solidFill>
                <a:latin typeface="Helvetica" charset="0"/>
              </a:rPr>
              <a:t>WT</a:t>
            </a:r>
          </a:p>
        </p:txBody>
      </p:sp>
      <p:sp>
        <p:nvSpPr>
          <p:cNvPr id="76870" name="Rectangle 82"/>
          <p:cNvSpPr>
            <a:spLocks noChangeArrowheads="1"/>
          </p:cNvSpPr>
          <p:nvPr/>
        </p:nvSpPr>
        <p:spPr bwMode="auto">
          <a:xfrm>
            <a:off x="4346575" y="3400425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>
                <a:solidFill>
                  <a:schemeClr val="bg1"/>
                </a:solidFill>
                <a:latin typeface="Helvetica" charset="0"/>
              </a:rPr>
              <a:t>EFR</a:t>
            </a:r>
          </a:p>
        </p:txBody>
      </p:sp>
      <p:sp>
        <p:nvSpPr>
          <p:cNvPr id="76871" name="Rectangle 84"/>
          <p:cNvSpPr>
            <a:spLocks noChangeArrowheads="1"/>
          </p:cNvSpPr>
          <p:nvPr/>
        </p:nvSpPr>
        <p:spPr bwMode="auto">
          <a:xfrm rot="-5400000">
            <a:off x="1593627" y="2428305"/>
            <a:ext cx="16748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b="0" i="1" dirty="0">
                <a:solidFill>
                  <a:schemeClr val="bg1"/>
                </a:solidFill>
                <a:latin typeface="Helvetica" charset="0"/>
              </a:rPr>
              <a:t> </a:t>
            </a:r>
            <a:r>
              <a:rPr lang="en-GB" b="0" i="1" dirty="0" err="1">
                <a:solidFill>
                  <a:schemeClr val="bg1"/>
                </a:solidFill>
                <a:latin typeface="Helvetica" charset="0"/>
              </a:rPr>
              <a:t>Pss</a:t>
            </a:r>
            <a:r>
              <a:rPr lang="en-GB" b="0" dirty="0">
                <a:solidFill>
                  <a:schemeClr val="bg1"/>
                </a:solidFill>
                <a:latin typeface="Helvetica" charset="0"/>
              </a:rPr>
              <a:t> B728a (log </a:t>
            </a:r>
            <a:r>
              <a:rPr lang="en-GB" b="0" dirty="0" err="1">
                <a:solidFill>
                  <a:schemeClr val="bg1"/>
                </a:solidFill>
                <a:latin typeface="Helvetica" charset="0"/>
              </a:rPr>
              <a:t>cfu</a:t>
            </a:r>
            <a:r>
              <a:rPr lang="en-GB" b="0" dirty="0">
                <a:solidFill>
                  <a:schemeClr val="bg1"/>
                </a:solidFill>
                <a:latin typeface="Helvetica" charset="0"/>
              </a:rPr>
              <a:t>/cm</a:t>
            </a:r>
            <a:r>
              <a:rPr lang="en-GB" b="0" baseline="30000" dirty="0">
                <a:solidFill>
                  <a:schemeClr val="bg1"/>
                </a:solidFill>
                <a:latin typeface="Helvetica" charset="0"/>
              </a:rPr>
              <a:t>2</a:t>
            </a:r>
            <a:r>
              <a:rPr lang="en-GB" b="0" dirty="0">
                <a:solidFill>
                  <a:schemeClr val="bg1"/>
                </a:solidFill>
                <a:latin typeface="Helvetica" charset="0"/>
              </a:rPr>
              <a:t>)</a:t>
            </a:r>
          </a:p>
        </p:txBody>
      </p:sp>
      <p:grpSp>
        <p:nvGrpSpPr>
          <p:cNvPr id="76872" name="Group 81"/>
          <p:cNvGrpSpPr>
            <a:grpSpLocks/>
          </p:cNvGrpSpPr>
          <p:nvPr/>
        </p:nvGrpSpPr>
        <p:grpSpPr bwMode="auto">
          <a:xfrm>
            <a:off x="4195763" y="1631950"/>
            <a:ext cx="830262" cy="312738"/>
            <a:chOff x="2776" y="892"/>
            <a:chExt cx="523" cy="197"/>
          </a:xfrm>
        </p:grpSpPr>
        <p:sp>
          <p:nvSpPr>
            <p:cNvPr id="76970" name="Rectangle 85"/>
            <p:cNvSpPr>
              <a:spLocks noChangeArrowheads="1"/>
            </p:cNvSpPr>
            <p:nvPr/>
          </p:nvSpPr>
          <p:spPr bwMode="auto">
            <a:xfrm>
              <a:off x="2776" y="924"/>
              <a:ext cx="38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71" name="Rectangle 86"/>
            <p:cNvSpPr>
              <a:spLocks noChangeArrowheads="1"/>
            </p:cNvSpPr>
            <p:nvPr/>
          </p:nvSpPr>
          <p:spPr bwMode="auto">
            <a:xfrm>
              <a:off x="2853" y="896"/>
              <a:ext cx="15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1dpi</a:t>
              </a:r>
            </a:p>
          </p:txBody>
        </p:sp>
        <p:grpSp>
          <p:nvGrpSpPr>
            <p:cNvPr id="76972" name="Group 84"/>
            <p:cNvGrpSpPr>
              <a:grpSpLocks/>
            </p:cNvGrpSpPr>
            <p:nvPr/>
          </p:nvGrpSpPr>
          <p:grpSpPr bwMode="auto">
            <a:xfrm>
              <a:off x="2776" y="992"/>
              <a:ext cx="228" cy="96"/>
              <a:chOff x="2776" y="996"/>
              <a:chExt cx="228" cy="96"/>
            </a:xfrm>
          </p:grpSpPr>
          <p:sp>
            <p:nvSpPr>
              <p:cNvPr id="76977" name="Rectangle 87"/>
              <p:cNvSpPr>
                <a:spLocks noChangeArrowheads="1"/>
              </p:cNvSpPr>
              <p:nvPr/>
            </p:nvSpPr>
            <p:spPr bwMode="auto">
              <a:xfrm>
                <a:off x="2776" y="1032"/>
                <a:ext cx="38" cy="39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 b="0">
                  <a:solidFill>
                    <a:schemeClr val="bg1"/>
                  </a:solidFill>
                  <a:latin typeface="Helvetica" charset="0"/>
                </a:endParaRPr>
              </a:p>
            </p:txBody>
          </p:sp>
          <p:sp>
            <p:nvSpPr>
              <p:cNvPr id="76978" name="Rectangle 88"/>
              <p:cNvSpPr>
                <a:spLocks noChangeArrowheads="1"/>
              </p:cNvSpPr>
              <p:nvPr/>
            </p:nvSpPr>
            <p:spPr bwMode="auto">
              <a:xfrm>
                <a:off x="2853" y="996"/>
                <a:ext cx="15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000" b="0">
                    <a:solidFill>
                      <a:schemeClr val="bg1"/>
                    </a:solidFill>
                    <a:latin typeface="Helvetica" charset="0"/>
                  </a:rPr>
                  <a:t>2dpi</a:t>
                </a:r>
              </a:p>
            </p:txBody>
          </p:sp>
        </p:grpSp>
        <p:sp>
          <p:nvSpPr>
            <p:cNvPr id="76973" name="Rectangle 89"/>
            <p:cNvSpPr>
              <a:spLocks noChangeArrowheads="1"/>
            </p:cNvSpPr>
            <p:nvPr/>
          </p:nvSpPr>
          <p:spPr bwMode="auto">
            <a:xfrm>
              <a:off x="3071" y="928"/>
              <a:ext cx="38" cy="39"/>
            </a:xfrm>
            <a:prstGeom prst="rect">
              <a:avLst/>
            </a:prstGeom>
            <a:solidFill>
              <a:srgbClr val="8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74" name="Rectangle 90"/>
            <p:cNvSpPr>
              <a:spLocks noChangeArrowheads="1"/>
            </p:cNvSpPr>
            <p:nvPr/>
          </p:nvSpPr>
          <p:spPr bwMode="auto">
            <a:xfrm>
              <a:off x="3148" y="892"/>
              <a:ext cx="15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3dpi</a:t>
              </a:r>
            </a:p>
          </p:txBody>
        </p:sp>
        <p:sp>
          <p:nvSpPr>
            <p:cNvPr id="76975" name="Rectangle 91"/>
            <p:cNvSpPr>
              <a:spLocks noChangeArrowheads="1"/>
            </p:cNvSpPr>
            <p:nvPr/>
          </p:nvSpPr>
          <p:spPr bwMode="auto">
            <a:xfrm>
              <a:off x="3071" y="1029"/>
              <a:ext cx="38" cy="39"/>
            </a:xfrm>
            <a:prstGeom prst="rect">
              <a:avLst/>
            </a:prstGeom>
            <a:solidFill>
              <a:srgbClr val="40404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76" name="Rectangle 92"/>
            <p:cNvSpPr>
              <a:spLocks noChangeArrowheads="1"/>
            </p:cNvSpPr>
            <p:nvPr/>
          </p:nvSpPr>
          <p:spPr bwMode="auto">
            <a:xfrm>
              <a:off x="3148" y="993"/>
              <a:ext cx="15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4dpi</a:t>
              </a:r>
            </a:p>
          </p:txBody>
        </p:sp>
      </p:grpSp>
      <p:sp>
        <p:nvSpPr>
          <p:cNvPr id="76873" name="Text Box 91"/>
          <p:cNvSpPr txBox="1">
            <a:spLocks noChangeArrowheads="1"/>
          </p:cNvSpPr>
          <p:nvPr/>
        </p:nvSpPr>
        <p:spPr bwMode="auto">
          <a:xfrm>
            <a:off x="4043363" y="2247900"/>
            <a:ext cx="27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>
                <a:solidFill>
                  <a:schemeClr val="bg1"/>
                </a:solidFill>
                <a:latin typeface="Helvetica" charset="0"/>
              </a:rPr>
              <a:t>*</a:t>
            </a:r>
          </a:p>
        </p:txBody>
      </p:sp>
      <p:sp>
        <p:nvSpPr>
          <p:cNvPr id="76874" name="Text Box 92"/>
          <p:cNvSpPr txBox="1">
            <a:spLocks noChangeArrowheads="1"/>
          </p:cNvSpPr>
          <p:nvPr/>
        </p:nvSpPr>
        <p:spPr bwMode="auto">
          <a:xfrm>
            <a:off x="4252913" y="2055813"/>
            <a:ext cx="273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>
                <a:solidFill>
                  <a:schemeClr val="bg1"/>
                </a:solidFill>
                <a:latin typeface="Helvetica" charset="0"/>
              </a:rPr>
              <a:t>*</a:t>
            </a:r>
          </a:p>
        </p:txBody>
      </p:sp>
      <p:sp>
        <p:nvSpPr>
          <p:cNvPr id="76875" name="Text Box 93"/>
          <p:cNvSpPr txBox="1">
            <a:spLocks noChangeArrowheads="1"/>
          </p:cNvSpPr>
          <p:nvPr/>
        </p:nvSpPr>
        <p:spPr bwMode="auto">
          <a:xfrm>
            <a:off x="4462463" y="2055813"/>
            <a:ext cx="273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>
                <a:solidFill>
                  <a:schemeClr val="bg1"/>
                </a:solidFill>
                <a:latin typeface="Helvetica" charset="0"/>
              </a:rPr>
              <a:t>*</a:t>
            </a:r>
          </a:p>
        </p:txBody>
      </p:sp>
      <p:sp>
        <p:nvSpPr>
          <p:cNvPr id="76876" name="Text Box 94"/>
          <p:cNvSpPr txBox="1">
            <a:spLocks noChangeArrowheads="1"/>
          </p:cNvSpPr>
          <p:nvPr/>
        </p:nvSpPr>
        <p:spPr bwMode="auto">
          <a:xfrm>
            <a:off x="4672013" y="1846263"/>
            <a:ext cx="273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>
                <a:solidFill>
                  <a:schemeClr val="bg1"/>
                </a:solidFill>
                <a:latin typeface="Helvetica" charset="0"/>
              </a:rPr>
              <a:t>*</a:t>
            </a:r>
          </a:p>
        </p:txBody>
      </p:sp>
      <p:sp>
        <p:nvSpPr>
          <p:cNvPr id="1325151" name="Text Box 95"/>
          <p:cNvSpPr txBox="1">
            <a:spLocks noChangeArrowheads="1"/>
          </p:cNvSpPr>
          <p:nvPr/>
        </p:nvSpPr>
        <p:spPr bwMode="auto">
          <a:xfrm>
            <a:off x="609600" y="990600"/>
            <a:ext cx="3124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i="1">
                <a:solidFill>
                  <a:srgbClr val="68FF1F"/>
                </a:solidFill>
                <a:cs typeface="+mn-cs"/>
              </a:rPr>
              <a:t>Pseudomonas syringae </a:t>
            </a:r>
            <a:r>
              <a:rPr lang="en-US" b="0">
                <a:solidFill>
                  <a:srgbClr val="68FF1F"/>
                </a:solidFill>
                <a:cs typeface="+mn-cs"/>
              </a:rPr>
              <a:t>pv.</a:t>
            </a:r>
            <a:r>
              <a:rPr lang="en-US" b="0" i="1">
                <a:solidFill>
                  <a:srgbClr val="68FF1F"/>
                </a:solidFill>
                <a:cs typeface="+mn-cs"/>
              </a:rPr>
              <a:t> syringae </a:t>
            </a:r>
            <a:r>
              <a:rPr lang="en-US" b="0">
                <a:solidFill>
                  <a:srgbClr val="68FF1F"/>
                </a:solidFill>
                <a:cs typeface="+mn-cs"/>
              </a:rPr>
              <a:t>B728a</a:t>
            </a:r>
          </a:p>
        </p:txBody>
      </p:sp>
      <p:grpSp>
        <p:nvGrpSpPr>
          <p:cNvPr id="1325152" name="Group 96"/>
          <p:cNvGrpSpPr>
            <a:grpSpLocks/>
          </p:cNvGrpSpPr>
          <p:nvPr/>
        </p:nvGrpSpPr>
        <p:grpSpPr bwMode="auto">
          <a:xfrm>
            <a:off x="620713" y="3829050"/>
            <a:ext cx="4484687" cy="2495550"/>
            <a:chOff x="2902" y="626"/>
            <a:chExt cx="2825" cy="1572"/>
          </a:xfrm>
        </p:grpSpPr>
        <p:pic>
          <p:nvPicPr>
            <p:cNvPr id="76889" name="Picture 97" descr="Pta11528_side_300dpi-CMY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" y="827"/>
              <a:ext cx="1025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90" name="Picture 98" descr="Pta11528_leaves_300dpi-CMY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" y="1519"/>
              <a:ext cx="1025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6891" name="Group 99"/>
            <p:cNvGrpSpPr>
              <a:grpSpLocks/>
            </p:cNvGrpSpPr>
            <p:nvPr/>
          </p:nvGrpSpPr>
          <p:grpSpPr bwMode="auto">
            <a:xfrm>
              <a:off x="5159" y="955"/>
              <a:ext cx="523" cy="197"/>
              <a:chOff x="2776" y="892"/>
              <a:chExt cx="523" cy="197"/>
            </a:xfrm>
          </p:grpSpPr>
          <p:sp>
            <p:nvSpPr>
              <p:cNvPr id="76961" name="Rectangle 85"/>
              <p:cNvSpPr>
                <a:spLocks noChangeArrowheads="1"/>
              </p:cNvSpPr>
              <p:nvPr/>
            </p:nvSpPr>
            <p:spPr bwMode="auto">
              <a:xfrm>
                <a:off x="2776" y="924"/>
                <a:ext cx="38" cy="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 b="0">
                  <a:solidFill>
                    <a:schemeClr val="bg1"/>
                  </a:solidFill>
                  <a:latin typeface="Helvetica" charset="0"/>
                </a:endParaRPr>
              </a:p>
            </p:txBody>
          </p:sp>
          <p:sp>
            <p:nvSpPr>
              <p:cNvPr id="76962" name="Rectangle 86"/>
              <p:cNvSpPr>
                <a:spLocks noChangeArrowheads="1"/>
              </p:cNvSpPr>
              <p:nvPr/>
            </p:nvSpPr>
            <p:spPr bwMode="auto">
              <a:xfrm>
                <a:off x="2853" y="896"/>
                <a:ext cx="15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000" b="0">
                    <a:solidFill>
                      <a:schemeClr val="bg1"/>
                    </a:solidFill>
                    <a:latin typeface="Helvetica" charset="0"/>
                  </a:rPr>
                  <a:t>1dpi</a:t>
                </a:r>
              </a:p>
            </p:txBody>
          </p:sp>
          <p:grpSp>
            <p:nvGrpSpPr>
              <p:cNvPr id="76963" name="Group 102"/>
              <p:cNvGrpSpPr>
                <a:grpSpLocks/>
              </p:cNvGrpSpPr>
              <p:nvPr/>
            </p:nvGrpSpPr>
            <p:grpSpPr bwMode="auto">
              <a:xfrm>
                <a:off x="2776" y="992"/>
                <a:ext cx="228" cy="96"/>
                <a:chOff x="2776" y="996"/>
                <a:chExt cx="228" cy="96"/>
              </a:xfrm>
            </p:grpSpPr>
            <p:sp>
              <p:nvSpPr>
                <p:cNvPr id="76968" name="Rectangle 87"/>
                <p:cNvSpPr>
                  <a:spLocks noChangeArrowheads="1"/>
                </p:cNvSpPr>
                <p:nvPr/>
              </p:nvSpPr>
              <p:spPr bwMode="auto">
                <a:xfrm>
                  <a:off x="2776" y="1032"/>
                  <a:ext cx="38" cy="39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800" b="0">
                    <a:solidFill>
                      <a:schemeClr val="bg1"/>
                    </a:solidFill>
                    <a:latin typeface="Helvetica" charset="0"/>
                  </a:endParaRPr>
                </a:p>
              </p:txBody>
            </p:sp>
            <p:sp>
              <p:nvSpPr>
                <p:cNvPr id="76969" name="Rectangle 88"/>
                <p:cNvSpPr>
                  <a:spLocks noChangeArrowheads="1"/>
                </p:cNvSpPr>
                <p:nvPr/>
              </p:nvSpPr>
              <p:spPr bwMode="auto">
                <a:xfrm>
                  <a:off x="2853" y="996"/>
                  <a:ext cx="151" cy="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GB" sz="1000" b="0">
                      <a:solidFill>
                        <a:schemeClr val="bg1"/>
                      </a:solidFill>
                      <a:latin typeface="Helvetica" charset="0"/>
                    </a:rPr>
                    <a:t>2dpi</a:t>
                  </a:r>
                </a:p>
              </p:txBody>
            </p:sp>
          </p:grpSp>
          <p:sp>
            <p:nvSpPr>
              <p:cNvPr id="76964" name="Rectangle 89"/>
              <p:cNvSpPr>
                <a:spLocks noChangeArrowheads="1"/>
              </p:cNvSpPr>
              <p:nvPr/>
            </p:nvSpPr>
            <p:spPr bwMode="auto">
              <a:xfrm>
                <a:off x="3071" y="928"/>
                <a:ext cx="38" cy="39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 b="0">
                  <a:solidFill>
                    <a:schemeClr val="bg1"/>
                  </a:solidFill>
                  <a:latin typeface="Helvetica" charset="0"/>
                </a:endParaRPr>
              </a:p>
            </p:txBody>
          </p:sp>
          <p:sp>
            <p:nvSpPr>
              <p:cNvPr id="76965" name="Rectangle 90"/>
              <p:cNvSpPr>
                <a:spLocks noChangeArrowheads="1"/>
              </p:cNvSpPr>
              <p:nvPr/>
            </p:nvSpPr>
            <p:spPr bwMode="auto">
              <a:xfrm>
                <a:off x="3148" y="892"/>
                <a:ext cx="15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000" b="0">
                    <a:solidFill>
                      <a:schemeClr val="bg1"/>
                    </a:solidFill>
                    <a:latin typeface="Helvetica" charset="0"/>
                  </a:rPr>
                  <a:t>3dpi</a:t>
                </a:r>
              </a:p>
            </p:txBody>
          </p:sp>
          <p:sp>
            <p:nvSpPr>
              <p:cNvPr id="76966" name="Rectangle 91"/>
              <p:cNvSpPr>
                <a:spLocks noChangeArrowheads="1"/>
              </p:cNvSpPr>
              <p:nvPr/>
            </p:nvSpPr>
            <p:spPr bwMode="auto">
              <a:xfrm>
                <a:off x="3071" y="1029"/>
                <a:ext cx="38" cy="39"/>
              </a:xfrm>
              <a:prstGeom prst="rect">
                <a:avLst/>
              </a:prstGeom>
              <a:solidFill>
                <a:srgbClr val="40404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 b="0">
                  <a:solidFill>
                    <a:schemeClr val="bg1"/>
                  </a:solidFill>
                  <a:latin typeface="Helvetica" charset="0"/>
                </a:endParaRPr>
              </a:p>
            </p:txBody>
          </p:sp>
          <p:sp>
            <p:nvSpPr>
              <p:cNvPr id="76967" name="Rectangle 92"/>
              <p:cNvSpPr>
                <a:spLocks noChangeArrowheads="1"/>
              </p:cNvSpPr>
              <p:nvPr/>
            </p:nvSpPr>
            <p:spPr bwMode="auto">
              <a:xfrm>
                <a:off x="3148" y="993"/>
                <a:ext cx="15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000" b="0">
                    <a:solidFill>
                      <a:schemeClr val="bg1"/>
                    </a:solidFill>
                    <a:latin typeface="Helvetica" charset="0"/>
                  </a:rPr>
                  <a:t>4dpi</a:t>
                </a:r>
              </a:p>
            </p:txBody>
          </p:sp>
        </p:grpSp>
        <p:sp>
          <p:nvSpPr>
            <p:cNvPr id="76892" name="Rectangle 97"/>
            <p:cNvSpPr>
              <a:spLocks noChangeArrowheads="1"/>
            </p:cNvSpPr>
            <p:nvPr/>
          </p:nvSpPr>
          <p:spPr bwMode="auto">
            <a:xfrm>
              <a:off x="4347" y="1278"/>
              <a:ext cx="136" cy="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893" name="Line 105"/>
            <p:cNvSpPr>
              <a:spLocks noChangeShapeType="1"/>
            </p:cNvSpPr>
            <p:nvPr/>
          </p:nvSpPr>
          <p:spPr bwMode="auto">
            <a:xfrm flipV="1">
              <a:off x="4412" y="1259"/>
              <a:ext cx="0" cy="1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94" name="Line 106"/>
            <p:cNvSpPr>
              <a:spLocks noChangeShapeType="1"/>
            </p:cNvSpPr>
            <p:nvPr/>
          </p:nvSpPr>
          <p:spPr bwMode="auto">
            <a:xfrm>
              <a:off x="4399" y="1259"/>
              <a:ext cx="31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95" name="Line 109"/>
            <p:cNvSpPr>
              <a:spLocks noChangeShapeType="1"/>
            </p:cNvSpPr>
            <p:nvPr/>
          </p:nvSpPr>
          <p:spPr bwMode="auto">
            <a:xfrm>
              <a:off x="4412" y="1278"/>
              <a:ext cx="0" cy="1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96" name="Line 110"/>
            <p:cNvSpPr>
              <a:spLocks noChangeShapeType="1"/>
            </p:cNvSpPr>
            <p:nvPr/>
          </p:nvSpPr>
          <p:spPr bwMode="auto">
            <a:xfrm>
              <a:off x="4399" y="1297"/>
              <a:ext cx="31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97" name="Rectangle 99"/>
            <p:cNvSpPr>
              <a:spLocks noChangeArrowheads="1"/>
            </p:cNvSpPr>
            <p:nvPr/>
          </p:nvSpPr>
          <p:spPr bwMode="auto">
            <a:xfrm>
              <a:off x="4484" y="1101"/>
              <a:ext cx="135" cy="952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898" name="Line 113"/>
            <p:cNvSpPr>
              <a:spLocks noChangeShapeType="1"/>
            </p:cNvSpPr>
            <p:nvPr/>
          </p:nvSpPr>
          <p:spPr bwMode="auto">
            <a:xfrm flipV="1">
              <a:off x="4549" y="1073"/>
              <a:ext cx="0" cy="2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99" name="Line 114"/>
            <p:cNvSpPr>
              <a:spLocks noChangeShapeType="1"/>
            </p:cNvSpPr>
            <p:nvPr/>
          </p:nvSpPr>
          <p:spPr bwMode="auto">
            <a:xfrm>
              <a:off x="4535" y="1073"/>
              <a:ext cx="3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0" name="Line 117"/>
            <p:cNvSpPr>
              <a:spLocks noChangeShapeType="1"/>
            </p:cNvSpPr>
            <p:nvPr/>
          </p:nvSpPr>
          <p:spPr bwMode="auto">
            <a:xfrm>
              <a:off x="4549" y="1101"/>
              <a:ext cx="0" cy="2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1" name="Line 118"/>
            <p:cNvSpPr>
              <a:spLocks noChangeShapeType="1"/>
            </p:cNvSpPr>
            <p:nvPr/>
          </p:nvSpPr>
          <p:spPr bwMode="auto">
            <a:xfrm>
              <a:off x="4535" y="1125"/>
              <a:ext cx="3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2" name="Rectangle 101"/>
            <p:cNvSpPr>
              <a:spLocks noChangeArrowheads="1"/>
            </p:cNvSpPr>
            <p:nvPr/>
          </p:nvSpPr>
          <p:spPr bwMode="auto">
            <a:xfrm>
              <a:off x="4620" y="1139"/>
              <a:ext cx="131" cy="914"/>
            </a:xfrm>
            <a:prstGeom prst="rect">
              <a:avLst/>
            </a:prstGeom>
            <a:solidFill>
              <a:srgbClr val="8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03" name="Line 121"/>
            <p:cNvSpPr>
              <a:spLocks noChangeShapeType="1"/>
            </p:cNvSpPr>
            <p:nvPr/>
          </p:nvSpPr>
          <p:spPr bwMode="auto">
            <a:xfrm flipV="1">
              <a:off x="4686" y="1120"/>
              <a:ext cx="0" cy="1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4" name="Line 122"/>
            <p:cNvSpPr>
              <a:spLocks noChangeShapeType="1"/>
            </p:cNvSpPr>
            <p:nvPr/>
          </p:nvSpPr>
          <p:spPr bwMode="auto">
            <a:xfrm>
              <a:off x="4671" y="1120"/>
              <a:ext cx="3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5" name="Line 125"/>
            <p:cNvSpPr>
              <a:spLocks noChangeShapeType="1"/>
            </p:cNvSpPr>
            <p:nvPr/>
          </p:nvSpPr>
          <p:spPr bwMode="auto">
            <a:xfrm>
              <a:off x="4686" y="1139"/>
              <a:ext cx="0" cy="1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6" name="Line 126"/>
            <p:cNvSpPr>
              <a:spLocks noChangeShapeType="1"/>
            </p:cNvSpPr>
            <p:nvPr/>
          </p:nvSpPr>
          <p:spPr bwMode="auto">
            <a:xfrm>
              <a:off x="4671" y="1158"/>
              <a:ext cx="3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7" name="Rectangle 103"/>
            <p:cNvSpPr>
              <a:spLocks noChangeArrowheads="1"/>
            </p:cNvSpPr>
            <p:nvPr/>
          </p:nvSpPr>
          <p:spPr bwMode="auto">
            <a:xfrm>
              <a:off x="4752" y="1057"/>
              <a:ext cx="136" cy="996"/>
            </a:xfrm>
            <a:prstGeom prst="rect">
              <a:avLst/>
            </a:prstGeom>
            <a:solidFill>
              <a:srgbClr val="40404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08" name="Line 129"/>
            <p:cNvSpPr>
              <a:spLocks noChangeShapeType="1"/>
            </p:cNvSpPr>
            <p:nvPr/>
          </p:nvSpPr>
          <p:spPr bwMode="auto">
            <a:xfrm flipV="1">
              <a:off x="4818" y="1014"/>
              <a:ext cx="0" cy="4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9" name="Line 130"/>
            <p:cNvSpPr>
              <a:spLocks noChangeShapeType="1"/>
            </p:cNvSpPr>
            <p:nvPr/>
          </p:nvSpPr>
          <p:spPr bwMode="auto">
            <a:xfrm>
              <a:off x="4804" y="1014"/>
              <a:ext cx="3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0" name="Line 133"/>
            <p:cNvSpPr>
              <a:spLocks noChangeShapeType="1"/>
            </p:cNvSpPr>
            <p:nvPr/>
          </p:nvSpPr>
          <p:spPr bwMode="auto">
            <a:xfrm>
              <a:off x="4818" y="1057"/>
              <a:ext cx="0" cy="4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Line 134"/>
            <p:cNvSpPr>
              <a:spLocks noChangeShapeType="1"/>
            </p:cNvSpPr>
            <p:nvPr/>
          </p:nvSpPr>
          <p:spPr bwMode="auto">
            <a:xfrm>
              <a:off x="4804" y="1106"/>
              <a:ext cx="3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2" name="Line 137"/>
            <p:cNvSpPr>
              <a:spLocks noChangeShapeType="1"/>
            </p:cNvSpPr>
            <p:nvPr/>
          </p:nvSpPr>
          <p:spPr bwMode="auto">
            <a:xfrm>
              <a:off x="4257" y="969"/>
              <a:ext cx="0" cy="108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Line 139"/>
            <p:cNvSpPr>
              <a:spLocks noChangeShapeType="1"/>
            </p:cNvSpPr>
            <p:nvPr/>
          </p:nvSpPr>
          <p:spPr bwMode="auto">
            <a:xfrm>
              <a:off x="4233" y="1910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4" name="Line 140"/>
            <p:cNvSpPr>
              <a:spLocks noChangeShapeType="1"/>
            </p:cNvSpPr>
            <p:nvPr/>
          </p:nvSpPr>
          <p:spPr bwMode="auto">
            <a:xfrm>
              <a:off x="4233" y="1771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5" name="Line 141"/>
            <p:cNvSpPr>
              <a:spLocks noChangeShapeType="1"/>
            </p:cNvSpPr>
            <p:nvPr/>
          </p:nvSpPr>
          <p:spPr bwMode="auto">
            <a:xfrm>
              <a:off x="4233" y="1627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6" name="Line 142"/>
            <p:cNvSpPr>
              <a:spLocks noChangeShapeType="1"/>
            </p:cNvSpPr>
            <p:nvPr/>
          </p:nvSpPr>
          <p:spPr bwMode="auto">
            <a:xfrm>
              <a:off x="4233" y="1488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7" name="Line 143"/>
            <p:cNvSpPr>
              <a:spLocks noChangeShapeType="1"/>
            </p:cNvSpPr>
            <p:nvPr/>
          </p:nvSpPr>
          <p:spPr bwMode="auto">
            <a:xfrm>
              <a:off x="4233" y="1344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8" name="Line 144"/>
            <p:cNvSpPr>
              <a:spLocks noChangeShapeType="1"/>
            </p:cNvSpPr>
            <p:nvPr/>
          </p:nvSpPr>
          <p:spPr bwMode="auto">
            <a:xfrm>
              <a:off x="4233" y="1201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9" name="Line 145"/>
            <p:cNvSpPr>
              <a:spLocks noChangeShapeType="1"/>
            </p:cNvSpPr>
            <p:nvPr/>
          </p:nvSpPr>
          <p:spPr bwMode="auto">
            <a:xfrm>
              <a:off x="4233" y="1063"/>
              <a:ext cx="2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20" name="Line 147"/>
            <p:cNvSpPr>
              <a:spLocks noChangeShapeType="1"/>
            </p:cNvSpPr>
            <p:nvPr/>
          </p:nvSpPr>
          <p:spPr bwMode="auto">
            <a:xfrm>
              <a:off x="4257" y="2053"/>
              <a:ext cx="147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21" name="Rectangle 151"/>
            <p:cNvSpPr>
              <a:spLocks noChangeArrowheads="1"/>
            </p:cNvSpPr>
            <p:nvPr/>
          </p:nvSpPr>
          <p:spPr bwMode="auto">
            <a:xfrm>
              <a:off x="4160" y="2015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0</a:t>
              </a:r>
            </a:p>
          </p:txBody>
        </p:sp>
        <p:sp>
          <p:nvSpPr>
            <p:cNvPr id="76922" name="Rectangle 152"/>
            <p:cNvSpPr>
              <a:spLocks noChangeArrowheads="1"/>
            </p:cNvSpPr>
            <p:nvPr/>
          </p:nvSpPr>
          <p:spPr bwMode="auto">
            <a:xfrm>
              <a:off x="4160" y="186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1</a:t>
              </a:r>
            </a:p>
          </p:txBody>
        </p:sp>
        <p:sp>
          <p:nvSpPr>
            <p:cNvPr id="76923" name="Rectangle 153"/>
            <p:cNvSpPr>
              <a:spLocks noChangeArrowheads="1"/>
            </p:cNvSpPr>
            <p:nvPr/>
          </p:nvSpPr>
          <p:spPr bwMode="auto">
            <a:xfrm>
              <a:off x="4160" y="1726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2</a:t>
              </a:r>
            </a:p>
          </p:txBody>
        </p:sp>
        <p:sp>
          <p:nvSpPr>
            <p:cNvPr id="76924" name="Rectangle 154"/>
            <p:cNvSpPr>
              <a:spLocks noChangeArrowheads="1"/>
            </p:cNvSpPr>
            <p:nvPr/>
          </p:nvSpPr>
          <p:spPr bwMode="auto">
            <a:xfrm>
              <a:off x="4160" y="157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76925" name="Rectangle 155"/>
            <p:cNvSpPr>
              <a:spLocks noChangeArrowheads="1"/>
            </p:cNvSpPr>
            <p:nvPr/>
          </p:nvSpPr>
          <p:spPr bwMode="auto">
            <a:xfrm>
              <a:off x="4160" y="1444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4</a:t>
              </a:r>
            </a:p>
          </p:txBody>
        </p:sp>
        <p:sp>
          <p:nvSpPr>
            <p:cNvPr id="76926" name="Rectangle 156"/>
            <p:cNvSpPr>
              <a:spLocks noChangeArrowheads="1"/>
            </p:cNvSpPr>
            <p:nvPr/>
          </p:nvSpPr>
          <p:spPr bwMode="auto">
            <a:xfrm>
              <a:off x="4160" y="1304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76927" name="Rectangle 157"/>
            <p:cNvSpPr>
              <a:spLocks noChangeArrowheads="1"/>
            </p:cNvSpPr>
            <p:nvPr/>
          </p:nvSpPr>
          <p:spPr bwMode="auto">
            <a:xfrm>
              <a:off x="4160" y="1157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6</a:t>
              </a:r>
            </a:p>
          </p:txBody>
        </p:sp>
        <p:sp>
          <p:nvSpPr>
            <p:cNvPr id="76928" name="Rectangle 158"/>
            <p:cNvSpPr>
              <a:spLocks noChangeArrowheads="1"/>
            </p:cNvSpPr>
            <p:nvPr/>
          </p:nvSpPr>
          <p:spPr bwMode="auto">
            <a:xfrm>
              <a:off x="4160" y="1022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 b="0">
                  <a:solidFill>
                    <a:schemeClr val="bg1"/>
                  </a:solidFill>
                  <a:latin typeface="Helvetica" charset="0"/>
                </a:rPr>
                <a:t>7</a:t>
              </a:r>
            </a:p>
          </p:txBody>
        </p:sp>
        <p:sp>
          <p:nvSpPr>
            <p:cNvPr id="76929" name="Rectangle 160"/>
            <p:cNvSpPr>
              <a:spLocks noChangeArrowheads="1"/>
            </p:cNvSpPr>
            <p:nvPr/>
          </p:nvSpPr>
          <p:spPr bwMode="auto">
            <a:xfrm>
              <a:off x="4552" y="2081"/>
              <a:ext cx="14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>
                  <a:solidFill>
                    <a:schemeClr val="bg1"/>
                  </a:solidFill>
                  <a:latin typeface="Helvetica" charset="0"/>
                </a:rPr>
                <a:t>WT</a:t>
              </a:r>
            </a:p>
          </p:txBody>
        </p:sp>
        <p:sp>
          <p:nvSpPr>
            <p:cNvPr id="76930" name="Rectangle 163"/>
            <p:cNvSpPr>
              <a:spLocks noChangeArrowheads="1"/>
            </p:cNvSpPr>
            <p:nvPr/>
          </p:nvSpPr>
          <p:spPr bwMode="auto">
            <a:xfrm rot="16200000">
              <a:off x="3549" y="1481"/>
              <a:ext cx="102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 dirty="0">
                  <a:solidFill>
                    <a:schemeClr val="bg1"/>
                  </a:solidFill>
                  <a:latin typeface="Helvetica" charset="0"/>
                </a:rPr>
                <a:t> </a:t>
              </a:r>
              <a:r>
                <a:rPr lang="en-GB" b="0" i="1" dirty="0" err="1">
                  <a:solidFill>
                    <a:schemeClr val="bg1"/>
                  </a:solidFill>
                  <a:latin typeface="Helvetica" charset="0"/>
                </a:rPr>
                <a:t>Pta</a:t>
              </a:r>
              <a:r>
                <a:rPr lang="en-GB" b="0" dirty="0">
                  <a:solidFill>
                    <a:schemeClr val="bg1"/>
                  </a:solidFill>
                  <a:latin typeface="Helvetica" charset="0"/>
                </a:rPr>
                <a:t> 11528 (log </a:t>
              </a:r>
              <a:r>
                <a:rPr lang="en-GB" b="0" dirty="0" err="1">
                  <a:solidFill>
                    <a:schemeClr val="bg1"/>
                  </a:solidFill>
                  <a:latin typeface="Helvetica" charset="0"/>
                </a:rPr>
                <a:t>cfu</a:t>
              </a:r>
              <a:r>
                <a:rPr lang="en-GB" b="0" dirty="0">
                  <a:solidFill>
                    <a:schemeClr val="bg1"/>
                  </a:solidFill>
                  <a:latin typeface="Helvetica" charset="0"/>
                </a:rPr>
                <a:t>/cm</a:t>
              </a:r>
              <a:r>
                <a:rPr lang="en-GB" b="0" baseline="30000" dirty="0">
                  <a:solidFill>
                    <a:schemeClr val="bg1"/>
                  </a:solidFill>
                  <a:latin typeface="Helvetica" charset="0"/>
                </a:rPr>
                <a:t>2</a:t>
              </a:r>
              <a:r>
                <a:rPr lang="en-GB" b="0" dirty="0">
                  <a:solidFill>
                    <a:schemeClr val="bg1"/>
                  </a:solidFill>
                  <a:latin typeface="Helvetica" charset="0"/>
                </a:rPr>
                <a:t>)</a:t>
              </a:r>
            </a:p>
          </p:txBody>
        </p:sp>
        <p:sp>
          <p:nvSpPr>
            <p:cNvPr id="76931" name="Rectangle 185"/>
            <p:cNvSpPr>
              <a:spLocks noChangeArrowheads="1"/>
            </p:cNvSpPr>
            <p:nvPr/>
          </p:nvSpPr>
          <p:spPr bwMode="auto">
            <a:xfrm>
              <a:off x="3596" y="837"/>
              <a:ext cx="14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>
                  <a:solidFill>
                    <a:schemeClr val="bg1"/>
                  </a:solidFill>
                  <a:latin typeface="Helvetica" charset="0"/>
                </a:rPr>
                <a:t>WT</a:t>
              </a:r>
            </a:p>
          </p:txBody>
        </p:sp>
        <p:sp>
          <p:nvSpPr>
            <p:cNvPr id="76932" name="Rectangle 186"/>
            <p:cNvSpPr>
              <a:spLocks noChangeArrowheads="1"/>
            </p:cNvSpPr>
            <p:nvPr/>
          </p:nvSpPr>
          <p:spPr bwMode="auto">
            <a:xfrm>
              <a:off x="3116" y="837"/>
              <a:ext cx="19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>
                  <a:solidFill>
                    <a:schemeClr val="bg1"/>
                  </a:solidFill>
                  <a:latin typeface="Helvetica" charset="0"/>
                </a:rPr>
                <a:t>EFR</a:t>
              </a:r>
            </a:p>
          </p:txBody>
        </p:sp>
        <p:sp>
          <p:nvSpPr>
            <p:cNvPr id="76933" name="Rectangle 181"/>
            <p:cNvSpPr>
              <a:spLocks noChangeArrowheads="1"/>
            </p:cNvSpPr>
            <p:nvPr/>
          </p:nvSpPr>
          <p:spPr bwMode="auto">
            <a:xfrm>
              <a:off x="3756" y="1808"/>
              <a:ext cx="14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>
                  <a:solidFill>
                    <a:schemeClr val="bg1"/>
                  </a:solidFill>
                  <a:latin typeface="Helvetica" charset="0"/>
                </a:rPr>
                <a:t>WT</a:t>
              </a:r>
            </a:p>
          </p:txBody>
        </p:sp>
        <p:sp>
          <p:nvSpPr>
            <p:cNvPr id="76934" name="Rectangle 182"/>
            <p:cNvSpPr>
              <a:spLocks noChangeArrowheads="1"/>
            </p:cNvSpPr>
            <p:nvPr/>
          </p:nvSpPr>
          <p:spPr bwMode="auto">
            <a:xfrm>
              <a:off x="3716" y="1520"/>
              <a:ext cx="19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>
                  <a:solidFill>
                    <a:schemeClr val="bg1"/>
                  </a:solidFill>
                  <a:latin typeface="Helvetica" charset="0"/>
                </a:rPr>
                <a:t>EFR</a:t>
              </a:r>
            </a:p>
          </p:txBody>
        </p:sp>
        <p:sp>
          <p:nvSpPr>
            <p:cNvPr id="76935" name="Rectangle 98"/>
            <p:cNvSpPr>
              <a:spLocks noChangeArrowheads="1"/>
            </p:cNvSpPr>
            <p:nvPr/>
          </p:nvSpPr>
          <p:spPr bwMode="auto">
            <a:xfrm>
              <a:off x="5080" y="1398"/>
              <a:ext cx="136" cy="6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36" name="Line 107"/>
            <p:cNvSpPr>
              <a:spLocks noChangeShapeType="1"/>
            </p:cNvSpPr>
            <p:nvPr/>
          </p:nvSpPr>
          <p:spPr bwMode="auto">
            <a:xfrm flipV="1">
              <a:off x="5147" y="1349"/>
              <a:ext cx="0" cy="4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37" name="Line 108"/>
            <p:cNvSpPr>
              <a:spLocks noChangeShapeType="1"/>
            </p:cNvSpPr>
            <p:nvPr/>
          </p:nvSpPr>
          <p:spPr bwMode="auto">
            <a:xfrm>
              <a:off x="5131" y="1349"/>
              <a:ext cx="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38" name="Line 111"/>
            <p:cNvSpPr>
              <a:spLocks noChangeShapeType="1"/>
            </p:cNvSpPr>
            <p:nvPr/>
          </p:nvSpPr>
          <p:spPr bwMode="auto">
            <a:xfrm>
              <a:off x="5147" y="1398"/>
              <a:ext cx="0" cy="5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39" name="Line 112"/>
            <p:cNvSpPr>
              <a:spLocks noChangeShapeType="1"/>
            </p:cNvSpPr>
            <p:nvPr/>
          </p:nvSpPr>
          <p:spPr bwMode="auto">
            <a:xfrm>
              <a:off x="5131" y="1450"/>
              <a:ext cx="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0" name="Rectangle 100"/>
            <p:cNvSpPr>
              <a:spLocks noChangeArrowheads="1"/>
            </p:cNvSpPr>
            <p:nvPr/>
          </p:nvSpPr>
          <p:spPr bwMode="auto">
            <a:xfrm>
              <a:off x="5216" y="1331"/>
              <a:ext cx="130" cy="722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41" name="Line 115"/>
            <p:cNvSpPr>
              <a:spLocks noChangeShapeType="1"/>
            </p:cNvSpPr>
            <p:nvPr/>
          </p:nvSpPr>
          <p:spPr bwMode="auto">
            <a:xfrm flipV="1">
              <a:off x="5281" y="1288"/>
              <a:ext cx="0" cy="4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2" name="Line 116"/>
            <p:cNvSpPr>
              <a:spLocks noChangeShapeType="1"/>
            </p:cNvSpPr>
            <p:nvPr/>
          </p:nvSpPr>
          <p:spPr bwMode="auto">
            <a:xfrm>
              <a:off x="5266" y="1288"/>
              <a:ext cx="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3" name="Line 119"/>
            <p:cNvSpPr>
              <a:spLocks noChangeShapeType="1"/>
            </p:cNvSpPr>
            <p:nvPr/>
          </p:nvSpPr>
          <p:spPr bwMode="auto">
            <a:xfrm>
              <a:off x="5281" y="1331"/>
              <a:ext cx="0" cy="3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4" name="Line 120"/>
            <p:cNvSpPr>
              <a:spLocks noChangeShapeType="1"/>
            </p:cNvSpPr>
            <p:nvPr/>
          </p:nvSpPr>
          <p:spPr bwMode="auto">
            <a:xfrm>
              <a:off x="5266" y="1369"/>
              <a:ext cx="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5" name="Rectangle 102"/>
            <p:cNvSpPr>
              <a:spLocks noChangeArrowheads="1"/>
            </p:cNvSpPr>
            <p:nvPr/>
          </p:nvSpPr>
          <p:spPr bwMode="auto">
            <a:xfrm>
              <a:off x="5346" y="1302"/>
              <a:ext cx="135" cy="751"/>
            </a:xfrm>
            <a:prstGeom prst="rect">
              <a:avLst/>
            </a:prstGeom>
            <a:solidFill>
              <a:srgbClr val="8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46" name="Line 123"/>
            <p:cNvSpPr>
              <a:spLocks noChangeShapeType="1"/>
            </p:cNvSpPr>
            <p:nvPr/>
          </p:nvSpPr>
          <p:spPr bwMode="auto">
            <a:xfrm flipV="1">
              <a:off x="5411" y="1293"/>
              <a:ext cx="0" cy="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7" name="Line 124"/>
            <p:cNvSpPr>
              <a:spLocks noChangeShapeType="1"/>
            </p:cNvSpPr>
            <p:nvPr/>
          </p:nvSpPr>
          <p:spPr bwMode="auto">
            <a:xfrm>
              <a:off x="5397" y="1293"/>
              <a:ext cx="3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8" name="Line 127"/>
            <p:cNvSpPr>
              <a:spLocks noChangeShapeType="1"/>
            </p:cNvSpPr>
            <p:nvPr/>
          </p:nvSpPr>
          <p:spPr bwMode="auto">
            <a:xfrm>
              <a:off x="5411" y="1302"/>
              <a:ext cx="0" cy="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49" name="Line 128"/>
            <p:cNvSpPr>
              <a:spLocks noChangeShapeType="1"/>
            </p:cNvSpPr>
            <p:nvPr/>
          </p:nvSpPr>
          <p:spPr bwMode="auto">
            <a:xfrm>
              <a:off x="5397" y="1317"/>
              <a:ext cx="3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50" name="Rectangle 104"/>
            <p:cNvSpPr>
              <a:spLocks noChangeArrowheads="1"/>
            </p:cNvSpPr>
            <p:nvPr/>
          </p:nvSpPr>
          <p:spPr bwMode="auto">
            <a:xfrm>
              <a:off x="5482" y="1570"/>
              <a:ext cx="131" cy="483"/>
            </a:xfrm>
            <a:prstGeom prst="rect">
              <a:avLst/>
            </a:prstGeom>
            <a:solidFill>
              <a:srgbClr val="40404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0">
                <a:solidFill>
                  <a:schemeClr val="bg1"/>
                </a:solidFill>
                <a:latin typeface="Helvetica" charset="0"/>
              </a:endParaRPr>
            </a:p>
          </p:txBody>
        </p:sp>
        <p:sp>
          <p:nvSpPr>
            <p:cNvPr id="76951" name="Line 131"/>
            <p:cNvSpPr>
              <a:spLocks noChangeShapeType="1"/>
            </p:cNvSpPr>
            <p:nvPr/>
          </p:nvSpPr>
          <p:spPr bwMode="auto">
            <a:xfrm flipV="1">
              <a:off x="5547" y="1551"/>
              <a:ext cx="0" cy="1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52" name="Line 132"/>
            <p:cNvSpPr>
              <a:spLocks noChangeShapeType="1"/>
            </p:cNvSpPr>
            <p:nvPr/>
          </p:nvSpPr>
          <p:spPr bwMode="auto">
            <a:xfrm>
              <a:off x="5533" y="1551"/>
              <a:ext cx="3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53" name="Line 135"/>
            <p:cNvSpPr>
              <a:spLocks noChangeShapeType="1"/>
            </p:cNvSpPr>
            <p:nvPr/>
          </p:nvSpPr>
          <p:spPr bwMode="auto">
            <a:xfrm>
              <a:off x="5547" y="1570"/>
              <a:ext cx="0" cy="1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54" name="Line 136"/>
            <p:cNvSpPr>
              <a:spLocks noChangeShapeType="1"/>
            </p:cNvSpPr>
            <p:nvPr/>
          </p:nvSpPr>
          <p:spPr bwMode="auto">
            <a:xfrm>
              <a:off x="5533" y="1589"/>
              <a:ext cx="3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55" name="Rectangle 161"/>
            <p:cNvSpPr>
              <a:spLocks noChangeArrowheads="1"/>
            </p:cNvSpPr>
            <p:nvPr/>
          </p:nvSpPr>
          <p:spPr bwMode="auto">
            <a:xfrm>
              <a:off x="5263" y="2081"/>
              <a:ext cx="19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0">
                  <a:solidFill>
                    <a:schemeClr val="bg1"/>
                  </a:solidFill>
                  <a:latin typeface="Helvetica" charset="0"/>
                </a:rPr>
                <a:t>EFR</a:t>
              </a:r>
            </a:p>
          </p:txBody>
        </p:sp>
        <p:sp>
          <p:nvSpPr>
            <p:cNvPr id="76956" name="Text Box 173"/>
            <p:cNvSpPr txBox="1">
              <a:spLocks noChangeArrowheads="1"/>
            </p:cNvSpPr>
            <p:nvPr/>
          </p:nvSpPr>
          <p:spPr bwMode="auto">
            <a:xfrm>
              <a:off x="5060" y="1230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>
                  <a:solidFill>
                    <a:schemeClr val="bg1"/>
                  </a:solidFill>
                  <a:latin typeface="Helvetica" charset="0"/>
                </a:rPr>
                <a:t>*</a:t>
              </a:r>
            </a:p>
          </p:txBody>
        </p:sp>
        <p:sp>
          <p:nvSpPr>
            <p:cNvPr id="76957" name="Text Box 174"/>
            <p:cNvSpPr txBox="1">
              <a:spLocks noChangeArrowheads="1"/>
            </p:cNvSpPr>
            <p:nvPr/>
          </p:nvSpPr>
          <p:spPr bwMode="auto">
            <a:xfrm>
              <a:off x="5196" y="1163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>
                  <a:solidFill>
                    <a:schemeClr val="bg1"/>
                  </a:solidFill>
                  <a:latin typeface="Helvetica" charset="0"/>
                </a:rPr>
                <a:t>*</a:t>
              </a:r>
            </a:p>
          </p:txBody>
        </p:sp>
        <p:sp>
          <p:nvSpPr>
            <p:cNvPr id="76958" name="Text Box 175"/>
            <p:cNvSpPr txBox="1">
              <a:spLocks noChangeArrowheads="1"/>
            </p:cNvSpPr>
            <p:nvPr/>
          </p:nvSpPr>
          <p:spPr bwMode="auto">
            <a:xfrm>
              <a:off x="5324" y="1171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>
                  <a:solidFill>
                    <a:schemeClr val="bg1"/>
                  </a:solidFill>
                  <a:latin typeface="Helvetica" charset="0"/>
                </a:rPr>
                <a:t>*</a:t>
              </a:r>
            </a:p>
          </p:txBody>
        </p:sp>
        <p:sp>
          <p:nvSpPr>
            <p:cNvPr id="76959" name="Text Box 176"/>
            <p:cNvSpPr txBox="1">
              <a:spLocks noChangeArrowheads="1"/>
            </p:cNvSpPr>
            <p:nvPr/>
          </p:nvSpPr>
          <p:spPr bwMode="auto">
            <a:xfrm>
              <a:off x="5460" y="1427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>
                  <a:solidFill>
                    <a:schemeClr val="bg1"/>
                  </a:solidFill>
                  <a:latin typeface="Helvetica" charset="0"/>
                </a:rPr>
                <a:t>*</a:t>
              </a:r>
            </a:p>
          </p:txBody>
        </p:sp>
        <p:sp>
          <p:nvSpPr>
            <p:cNvPr id="1325233" name="Text Box 177"/>
            <p:cNvSpPr txBox="1">
              <a:spLocks noChangeArrowheads="1"/>
            </p:cNvSpPr>
            <p:nvPr/>
          </p:nvSpPr>
          <p:spPr bwMode="auto">
            <a:xfrm>
              <a:off x="2902" y="626"/>
              <a:ext cx="185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1">
                  <a:solidFill>
                    <a:srgbClr val="68FF1F"/>
                  </a:solidFill>
                  <a:cs typeface="+mn-cs"/>
                </a:rPr>
                <a:t>Pseudomonas syringae </a:t>
              </a:r>
              <a:r>
                <a:rPr lang="en-US" b="0">
                  <a:solidFill>
                    <a:srgbClr val="68FF1F"/>
                  </a:solidFill>
                  <a:cs typeface="+mn-cs"/>
                </a:rPr>
                <a:t>pv.</a:t>
              </a:r>
              <a:r>
                <a:rPr lang="en-US" b="0" i="1">
                  <a:solidFill>
                    <a:srgbClr val="68FF1F"/>
                  </a:solidFill>
                  <a:cs typeface="+mn-cs"/>
                </a:rPr>
                <a:t> tabaci </a:t>
              </a:r>
              <a:r>
                <a:rPr lang="en-US" b="0">
                  <a:solidFill>
                    <a:srgbClr val="68FF1F"/>
                  </a:solidFill>
                  <a:cs typeface="+mn-cs"/>
                </a:rPr>
                <a:t>11528</a:t>
              </a:r>
            </a:p>
          </p:txBody>
        </p:sp>
      </p:grpSp>
      <p:grpSp>
        <p:nvGrpSpPr>
          <p:cNvPr id="1325245" name="Group 189"/>
          <p:cNvGrpSpPr>
            <a:grpSpLocks/>
          </p:cNvGrpSpPr>
          <p:nvPr/>
        </p:nvGrpSpPr>
        <p:grpSpPr bwMode="auto">
          <a:xfrm>
            <a:off x="5684838" y="2697163"/>
            <a:ext cx="2859087" cy="2332037"/>
            <a:chOff x="3581" y="1699"/>
            <a:chExt cx="1801" cy="1469"/>
          </a:xfrm>
        </p:grpSpPr>
        <p:grpSp>
          <p:nvGrpSpPr>
            <p:cNvPr id="76883" name="Group 188"/>
            <p:cNvGrpSpPr>
              <a:grpSpLocks/>
            </p:cNvGrpSpPr>
            <p:nvPr/>
          </p:nvGrpSpPr>
          <p:grpSpPr bwMode="auto">
            <a:xfrm>
              <a:off x="3600" y="1920"/>
              <a:ext cx="1782" cy="1248"/>
              <a:chOff x="3786" y="1920"/>
              <a:chExt cx="1363" cy="921"/>
            </a:xfrm>
          </p:grpSpPr>
          <p:pic>
            <p:nvPicPr>
              <p:cNvPr id="76885" name="Picture 180" descr="Agro_tumors_15-01-08-EFR_300dpi-CMYK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6" y="1924"/>
                <a:ext cx="1363" cy="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886" name="Picture 181" descr="Agro_tumors_15-01-08-WT_300dpi-CMYK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6" y="2388"/>
                <a:ext cx="1363" cy="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887" name="Rectangle 181"/>
              <p:cNvSpPr>
                <a:spLocks noChangeArrowheads="1"/>
              </p:cNvSpPr>
              <p:nvPr/>
            </p:nvSpPr>
            <p:spPr bwMode="auto">
              <a:xfrm>
                <a:off x="3797" y="2380"/>
                <a:ext cx="114" cy="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b="0">
                    <a:solidFill>
                      <a:schemeClr val="bg1"/>
                    </a:solidFill>
                    <a:latin typeface="Helvetica" charset="0"/>
                  </a:rPr>
                  <a:t>WT</a:t>
                </a:r>
              </a:p>
            </p:txBody>
          </p:sp>
          <p:sp>
            <p:nvSpPr>
              <p:cNvPr id="76888" name="Rectangle 182"/>
              <p:cNvSpPr>
                <a:spLocks noChangeArrowheads="1"/>
              </p:cNvSpPr>
              <p:nvPr/>
            </p:nvSpPr>
            <p:spPr bwMode="auto">
              <a:xfrm>
                <a:off x="3793" y="1920"/>
                <a:ext cx="147" cy="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b="0">
                    <a:solidFill>
                      <a:schemeClr val="bg1"/>
                    </a:solidFill>
                    <a:latin typeface="Helvetica" charset="0"/>
                  </a:rPr>
                  <a:t>EFR</a:t>
                </a:r>
              </a:p>
            </p:txBody>
          </p:sp>
        </p:grpSp>
        <p:sp>
          <p:nvSpPr>
            <p:cNvPr id="1325240" name="Text Box 184"/>
            <p:cNvSpPr txBox="1">
              <a:spLocks noChangeArrowheads="1"/>
            </p:cNvSpPr>
            <p:nvPr/>
          </p:nvSpPr>
          <p:spPr bwMode="auto">
            <a:xfrm>
              <a:off x="3581" y="1699"/>
              <a:ext cx="128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1">
                  <a:solidFill>
                    <a:srgbClr val="68FF1F"/>
                  </a:solidFill>
                  <a:cs typeface="+mn-cs"/>
                </a:rPr>
                <a:t>Agrobacterium tumefaciens</a:t>
              </a:r>
              <a:endParaRPr lang="en-US" b="0">
                <a:solidFill>
                  <a:srgbClr val="68FF1F"/>
                </a:solidFill>
                <a:cs typeface="+mn-cs"/>
              </a:endParaRPr>
            </a:p>
          </p:txBody>
        </p:sp>
      </p:grpSp>
      <p:sp>
        <p:nvSpPr>
          <p:cNvPr id="1325241" name="Rectangle 185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325242" name="Text Box 186"/>
          <p:cNvSpPr txBox="1">
            <a:spLocks noChangeArrowheads="1"/>
          </p:cNvSpPr>
          <p:nvPr/>
        </p:nvSpPr>
        <p:spPr bwMode="auto">
          <a:xfrm>
            <a:off x="-108520" y="14288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GB" sz="2400" b="0" i="1" dirty="0" err="1">
                <a:solidFill>
                  <a:schemeClr val="bg1"/>
                </a:solidFill>
                <a:cs typeface="+mn-cs"/>
              </a:rPr>
              <a:t>AtEFR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 expression in </a:t>
            </a:r>
            <a:r>
              <a:rPr lang="en-GB" sz="2400" b="0" i="1" dirty="0" err="1" smtClean="0">
                <a:solidFill>
                  <a:schemeClr val="bg1"/>
                </a:solidFill>
                <a:cs typeface="+mn-cs"/>
              </a:rPr>
              <a:t>Nicotiana</a:t>
            </a:r>
            <a:r>
              <a:rPr lang="en-GB" sz="2400" b="0" i="1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en-GB" sz="2400" b="0" i="1" dirty="0" err="1" smtClean="0">
                <a:solidFill>
                  <a:schemeClr val="bg1"/>
                </a:solidFill>
                <a:cs typeface="+mn-cs"/>
              </a:rPr>
              <a:t>benthamiana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confers </a:t>
            </a:r>
            <a:endParaRPr lang="en-GB" sz="2400" b="0" dirty="0" smtClean="0">
              <a:solidFill>
                <a:schemeClr val="bg1"/>
              </a:solidFill>
              <a:cs typeface="+mn-cs"/>
            </a:endParaRPr>
          </a:p>
          <a:p>
            <a:pPr algn="ctr"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broad-spectrum 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resistance to bacteria </a:t>
            </a:r>
            <a:endParaRPr lang="en-GB" sz="1800" dirty="0">
              <a:cs typeface="+mn-cs"/>
            </a:endParaRPr>
          </a:p>
        </p:txBody>
      </p:sp>
      <p:sp>
        <p:nvSpPr>
          <p:cNvPr id="1325243" name="Line 187"/>
          <p:cNvSpPr>
            <a:spLocks noChangeShapeType="1"/>
          </p:cNvSpPr>
          <p:nvPr/>
        </p:nvSpPr>
        <p:spPr bwMode="auto">
          <a:xfrm>
            <a:off x="-31750" y="83820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49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927" name="Group 191"/>
          <p:cNvGrpSpPr>
            <a:grpSpLocks/>
          </p:cNvGrpSpPr>
          <p:nvPr/>
        </p:nvGrpSpPr>
        <p:grpSpPr bwMode="auto">
          <a:xfrm>
            <a:off x="323528" y="980728"/>
            <a:ext cx="2792412" cy="3360737"/>
            <a:chOff x="3473" y="835"/>
            <a:chExt cx="1759" cy="2117"/>
          </a:xfrm>
        </p:grpSpPr>
        <p:pic>
          <p:nvPicPr>
            <p:cNvPr id="1396925" name="Picture 18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104"/>
              <a:ext cx="1728" cy="1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96926" name="Rectangle 190"/>
            <p:cNvSpPr>
              <a:spLocks noChangeArrowheads="1"/>
            </p:cNvSpPr>
            <p:nvPr/>
          </p:nvSpPr>
          <p:spPr bwMode="auto">
            <a:xfrm>
              <a:off x="3473" y="835"/>
              <a:ext cx="127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1">
                  <a:solidFill>
                    <a:srgbClr val="68FF1F"/>
                  </a:solidFill>
                  <a:cs typeface="+mn-cs"/>
                </a:rPr>
                <a:t>Xanthomonas perforans </a:t>
              </a:r>
              <a:r>
                <a:rPr lang="en-US" b="0">
                  <a:solidFill>
                    <a:srgbClr val="68FF1F"/>
                  </a:solidFill>
                  <a:cs typeface="+mn-cs"/>
                </a:rPr>
                <a:t>T4</a:t>
              </a:r>
              <a:endParaRPr lang="en-GB" b="0" i="1">
                <a:solidFill>
                  <a:srgbClr val="68FF1F"/>
                </a:solidFill>
                <a:cs typeface="+mn-cs"/>
              </a:endParaRPr>
            </a:p>
          </p:txBody>
        </p:sp>
      </p:grpSp>
      <p:sp>
        <p:nvSpPr>
          <p:cNvPr id="1396928" name="Rectangle 192"/>
          <p:cNvSpPr>
            <a:spLocks noChangeArrowheads="1"/>
          </p:cNvSpPr>
          <p:nvPr/>
        </p:nvSpPr>
        <p:spPr bwMode="auto">
          <a:xfrm>
            <a:off x="107504" y="6093296"/>
            <a:ext cx="3308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bg1"/>
                </a:solidFill>
                <a:cs typeface="+mn-cs"/>
              </a:rPr>
              <a:t>In collaboration with: </a:t>
            </a:r>
          </a:p>
          <a:p>
            <a:pPr>
              <a:defRPr/>
            </a:pPr>
            <a:r>
              <a:rPr lang="en-US" b="0" dirty="0">
                <a:solidFill>
                  <a:schemeClr val="bg1"/>
                </a:solidFill>
                <a:cs typeface="+mn-cs"/>
              </a:rPr>
              <a:t>N. </a:t>
            </a:r>
            <a:r>
              <a:rPr lang="en-US" b="0" dirty="0" err="1">
                <a:solidFill>
                  <a:schemeClr val="bg1"/>
                </a:solidFill>
                <a:cs typeface="+mn-cs"/>
              </a:rPr>
              <a:t>Peeters</a:t>
            </a:r>
            <a:r>
              <a:rPr lang="en-US" b="0" dirty="0">
                <a:solidFill>
                  <a:schemeClr val="bg1"/>
                </a:solidFill>
                <a:cs typeface="+mn-cs"/>
              </a:rPr>
              <a:t>, INRA Toulouse, FR</a:t>
            </a:r>
          </a:p>
          <a:p>
            <a:pPr>
              <a:defRPr/>
            </a:pPr>
            <a:r>
              <a:rPr lang="en-US" b="0" dirty="0">
                <a:solidFill>
                  <a:schemeClr val="bg1"/>
                </a:solidFill>
                <a:cs typeface="+mn-cs"/>
              </a:rPr>
              <a:t>B. </a:t>
            </a:r>
            <a:r>
              <a:rPr lang="en-US" b="0" dirty="0" err="1">
                <a:solidFill>
                  <a:schemeClr val="bg1"/>
                </a:solidFill>
                <a:cs typeface="+mn-cs"/>
              </a:rPr>
              <a:t>Staskawicz</a:t>
            </a:r>
            <a:r>
              <a:rPr lang="en-US" b="0" dirty="0">
                <a:solidFill>
                  <a:schemeClr val="bg1"/>
                </a:solidFill>
                <a:cs typeface="+mn-cs"/>
              </a:rPr>
              <a:t>, UC Berkeley, USA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436097" y="6505599"/>
            <a:ext cx="38603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0">
                <a:solidFill>
                  <a:schemeClr val="bg1"/>
                </a:solidFill>
                <a:cs typeface="+mn-cs"/>
              </a:rPr>
              <a:t>Lacombe et </a:t>
            </a:r>
            <a:r>
              <a:rPr lang="en-US" sz="1400" b="0" i="1">
                <a:solidFill>
                  <a:schemeClr val="bg1"/>
                </a:solidFill>
                <a:cs typeface="+mn-cs"/>
              </a:rPr>
              <a:t>al</a:t>
            </a:r>
            <a:r>
              <a:rPr lang="en-US" sz="1400" b="0">
                <a:solidFill>
                  <a:schemeClr val="bg1"/>
                </a:solidFill>
                <a:cs typeface="+mn-cs"/>
              </a:rPr>
              <a:t>., </a:t>
            </a:r>
            <a:r>
              <a:rPr lang="en-US" sz="1400" b="0" i="1">
                <a:solidFill>
                  <a:schemeClr val="bg1"/>
                </a:solidFill>
                <a:cs typeface="+mn-cs"/>
              </a:rPr>
              <a:t>Nature Biotechnology</a:t>
            </a:r>
            <a:r>
              <a:rPr lang="en-US" sz="1400" b="0">
                <a:solidFill>
                  <a:schemeClr val="bg1"/>
                </a:solidFill>
                <a:cs typeface="+mn-cs"/>
              </a:rPr>
              <a:t> (2010)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57860" y="980728"/>
            <a:ext cx="4446588" cy="5345113"/>
            <a:chOff x="4157860" y="980728"/>
            <a:chExt cx="4446588" cy="5345113"/>
          </a:xfrm>
        </p:grpSpPr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4157860" y="980728"/>
              <a:ext cx="24876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1">
                  <a:solidFill>
                    <a:srgbClr val="68FF1F"/>
                  </a:solidFill>
                  <a:cs typeface="+mn-cs"/>
                </a:rPr>
                <a:t>Ralstonia solanacearum </a:t>
              </a:r>
              <a:r>
                <a:rPr lang="en-US" b="0">
                  <a:solidFill>
                    <a:srgbClr val="68FF1F"/>
                  </a:solidFill>
                  <a:cs typeface="+mn-cs"/>
                </a:rPr>
                <a:t>GMI1000</a:t>
              </a:r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4538860" y="1363316"/>
              <a:ext cx="14462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0">
                  <a:solidFill>
                    <a:schemeClr val="bg1"/>
                  </a:solidFill>
                  <a:latin typeface="Helvetica" charset="0"/>
                </a:rPr>
                <a:t>Moneymaker (WT)</a:t>
              </a: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7299523" y="1363316"/>
              <a:ext cx="4889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0">
                  <a:solidFill>
                    <a:schemeClr val="bg1"/>
                  </a:solidFill>
                  <a:latin typeface="Helvetica" charset="0"/>
                </a:rPr>
                <a:t>EFR</a:t>
              </a:r>
            </a:p>
          </p:txBody>
        </p:sp>
        <p:pic>
          <p:nvPicPr>
            <p:cNvPr id="20" name="Picture 8" descr="MM-1_6DAI-oct09-small_300dpi-CMY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060" y="1609378"/>
              <a:ext cx="2160588" cy="196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L16-1_6DAI_oct09-small_300dpi-CMY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860" y="1609378"/>
              <a:ext cx="2160588" cy="196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8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660" y="3723928"/>
              <a:ext cx="2519363" cy="2601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3" name="Rectangle 185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24" name="Text Box 186"/>
          <p:cNvSpPr txBox="1">
            <a:spLocks noChangeArrowheads="1"/>
          </p:cNvSpPr>
          <p:nvPr/>
        </p:nvSpPr>
        <p:spPr bwMode="auto">
          <a:xfrm>
            <a:off x="-108520" y="14288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GB" sz="2400" b="0" i="1" dirty="0" err="1">
                <a:solidFill>
                  <a:schemeClr val="bg1"/>
                </a:solidFill>
                <a:cs typeface="+mn-cs"/>
              </a:rPr>
              <a:t>AtEFR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 expression in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tomato confers </a:t>
            </a:r>
          </a:p>
          <a:p>
            <a:pPr algn="ctr"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broad-spectrum 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resistance to bacteria </a:t>
            </a:r>
            <a:endParaRPr lang="en-GB" sz="1800" dirty="0">
              <a:cs typeface="+mn-cs"/>
            </a:endParaRPr>
          </a:p>
        </p:txBody>
      </p:sp>
      <p:sp>
        <p:nvSpPr>
          <p:cNvPr id="25" name="Line 187"/>
          <p:cNvSpPr>
            <a:spLocks noChangeShapeType="1"/>
          </p:cNvSpPr>
          <p:nvPr/>
        </p:nvSpPr>
        <p:spPr bwMode="auto">
          <a:xfrm>
            <a:off x="-31750" y="83820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390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2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487875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>
                <a:solidFill>
                  <a:schemeClr val="bg1"/>
                </a:solidFill>
                <a:cs typeface="+mn-cs"/>
              </a:rPr>
              <a:t>Inter-family transfer of PAMP recognition systems</a:t>
            </a:r>
            <a:endParaRPr lang="en-GB" sz="1800">
              <a:cs typeface="+mn-cs"/>
            </a:endParaRPr>
          </a:p>
        </p:txBody>
      </p:sp>
      <p:sp>
        <p:nvSpPr>
          <p:cNvPr id="1487876" name="Line 4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87877" name="Rectangle 5"/>
          <p:cNvSpPr>
            <a:spLocks noChangeArrowheads="1"/>
          </p:cNvSpPr>
          <p:nvPr/>
        </p:nvSpPr>
        <p:spPr bwMode="auto">
          <a:xfrm>
            <a:off x="228600" y="1066800"/>
            <a:ext cx="8763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charset="0"/>
              <a:buChar char="v"/>
              <a:defRPr/>
            </a:pPr>
            <a:r>
              <a:rPr lang="en-GB" sz="2000" b="0" dirty="0">
                <a:solidFill>
                  <a:schemeClr val="bg1"/>
                </a:solidFill>
                <a:cs typeface="+mn-cs"/>
              </a:rPr>
              <a:t> Inter-family transfer of PRRs is possible indicating that downstream </a:t>
            </a:r>
            <a:r>
              <a:rPr lang="en-GB" sz="2000" b="0" dirty="0" smtClean="0">
                <a:solidFill>
                  <a:schemeClr val="bg1"/>
                </a:solidFill>
                <a:cs typeface="+mn-cs"/>
              </a:rPr>
              <a:t>     signalling </a:t>
            </a:r>
            <a:r>
              <a:rPr lang="en-GB" sz="2000" b="0" dirty="0">
                <a:solidFill>
                  <a:schemeClr val="bg1"/>
                </a:solidFill>
                <a:cs typeface="+mn-cs"/>
              </a:rPr>
              <a:t>components are conserved.</a:t>
            </a:r>
          </a:p>
          <a:p>
            <a:pPr>
              <a:buFont typeface="Wingdings" charset="0"/>
              <a:buNone/>
              <a:defRPr/>
            </a:pPr>
            <a:endParaRPr lang="en-GB" sz="2000" b="0" dirty="0">
              <a:solidFill>
                <a:schemeClr val="bg1"/>
              </a:solidFill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GB" sz="2000" b="0" dirty="0">
              <a:solidFill>
                <a:schemeClr val="bg1"/>
              </a:solidFill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GB" sz="2000" b="0" dirty="0">
                <a:solidFill>
                  <a:schemeClr val="bg1"/>
                </a:solidFill>
                <a:cs typeface="+mn-cs"/>
              </a:rPr>
              <a:t> Transfer of PRRs represent a new strategy to confer </a:t>
            </a:r>
            <a:r>
              <a:rPr lang="en-GB" sz="2000" b="0" dirty="0">
                <a:solidFill>
                  <a:srgbClr val="FFCC00"/>
                </a:solidFill>
                <a:cs typeface="+mn-cs"/>
              </a:rPr>
              <a:t>broad-spectrum</a:t>
            </a:r>
            <a:r>
              <a:rPr lang="en-GB" sz="2000" b="0" dirty="0">
                <a:solidFill>
                  <a:schemeClr val="bg1"/>
                </a:solidFill>
                <a:cs typeface="+mn-cs"/>
              </a:rPr>
              <a:t> disease resistance.</a:t>
            </a:r>
          </a:p>
        </p:txBody>
      </p:sp>
      <p:pic>
        <p:nvPicPr>
          <p:cNvPr id="14878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04"/>
          <a:stretch>
            <a:fillRect/>
          </a:stretch>
        </p:blipFill>
        <p:spPr bwMode="auto">
          <a:xfrm>
            <a:off x="1115616" y="3657600"/>
            <a:ext cx="684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878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4"/>
          <a:stretch>
            <a:fillRect/>
          </a:stretch>
        </p:blipFill>
        <p:spPr bwMode="auto">
          <a:xfrm>
            <a:off x="1115616" y="4114800"/>
            <a:ext cx="684530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878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27"/>
          <a:stretch>
            <a:fillRect/>
          </a:stretch>
        </p:blipFill>
        <p:spPr bwMode="auto">
          <a:xfrm>
            <a:off x="2639616" y="3697288"/>
            <a:ext cx="525780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787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5"/>
          <p:cNvSpPr>
            <a:spLocks noChangeShapeType="1"/>
          </p:cNvSpPr>
          <p:nvPr/>
        </p:nvSpPr>
        <p:spPr bwMode="auto">
          <a:xfrm>
            <a:off x="1301516" y="3576464"/>
            <a:ext cx="900113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46" name="Text Box 6"/>
          <p:cNvSpPr txBox="1">
            <a:spLocks noChangeArrowheads="1"/>
          </p:cNvSpPr>
          <p:nvPr/>
        </p:nvSpPr>
        <p:spPr bwMode="auto">
          <a:xfrm>
            <a:off x="1333266" y="3576464"/>
            <a:ext cx="708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i="1" dirty="0" err="1">
                <a:solidFill>
                  <a:schemeClr val="bg1"/>
                </a:solidFill>
              </a:rPr>
              <a:t>AtEFR</a:t>
            </a:r>
            <a:endParaRPr lang="fr-FR" sz="1400" b="0" i="1" dirty="0">
              <a:solidFill>
                <a:schemeClr val="bg1"/>
              </a:solidFill>
            </a:endParaRPr>
          </a:p>
        </p:txBody>
      </p:sp>
      <p:pic>
        <p:nvPicPr>
          <p:cNvPr id="8294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6" y="3027189"/>
            <a:ext cx="847725" cy="11176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2948" name="TextBox 17"/>
          <p:cNvSpPr txBox="1">
            <a:spLocks noChangeArrowheads="1"/>
          </p:cNvSpPr>
          <p:nvPr/>
        </p:nvSpPr>
        <p:spPr bwMode="auto">
          <a:xfrm>
            <a:off x="158516" y="2204864"/>
            <a:ext cx="13700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i="1">
                <a:solidFill>
                  <a:srgbClr val="33FF0B"/>
                </a:solidFill>
              </a:rPr>
              <a:t>Arabidopsis </a:t>
            </a:r>
          </a:p>
          <a:p>
            <a:pPr algn="ctr" eaLnBrk="1" hangingPunct="1"/>
            <a:r>
              <a:rPr lang="en-US" sz="1400" b="0" i="1">
                <a:solidFill>
                  <a:srgbClr val="33FF0B"/>
                </a:solidFill>
              </a:rPr>
              <a:t>thaliana</a:t>
            </a:r>
            <a:endParaRPr lang="en-US" sz="1400" b="0">
              <a:solidFill>
                <a:srgbClr val="33FF0B"/>
              </a:solidFill>
            </a:endParaRPr>
          </a:p>
          <a:p>
            <a:pPr algn="ctr" eaLnBrk="1" hangingPunct="1"/>
            <a:r>
              <a:rPr lang="en-US" sz="1400" b="0">
                <a:solidFill>
                  <a:srgbClr val="33FF0B"/>
                </a:solidFill>
              </a:rPr>
              <a:t>(</a:t>
            </a:r>
            <a:r>
              <a:rPr lang="en-US" sz="1400" b="0" i="1">
                <a:solidFill>
                  <a:srgbClr val="33FF0B"/>
                </a:solidFill>
              </a:rPr>
              <a:t>Brassicaceae</a:t>
            </a:r>
            <a:r>
              <a:rPr lang="en-US" sz="1400" b="0">
                <a:solidFill>
                  <a:srgbClr val="33FF0B"/>
                </a:solidFill>
              </a:rPr>
              <a:t>)</a:t>
            </a:r>
          </a:p>
        </p:txBody>
      </p:sp>
      <p:sp>
        <p:nvSpPr>
          <p:cNvPr id="1438726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438727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to engineer anti-bacterial immunity in crops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438728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38734" name="Rectangle 14"/>
          <p:cNvSpPr>
            <a:spLocks noChangeArrowheads="1"/>
          </p:cNvSpPr>
          <p:nvPr/>
        </p:nvSpPr>
        <p:spPr bwMode="auto">
          <a:xfrm rot="16200000">
            <a:off x="2255326" y="4008324"/>
            <a:ext cx="98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i="1" dirty="0" err="1">
                <a:solidFill>
                  <a:srgbClr val="33FF0B"/>
                </a:solidFill>
                <a:cs typeface="+mn-cs"/>
              </a:rPr>
              <a:t>Rosaceae</a:t>
            </a:r>
            <a:endParaRPr lang="en-US" sz="1400" b="0" i="1" dirty="0">
              <a:solidFill>
                <a:srgbClr val="33FF0B"/>
              </a:solidFill>
              <a:cs typeface="+mn-cs"/>
            </a:endParaRPr>
          </a:p>
        </p:txBody>
      </p:sp>
      <p:pic>
        <p:nvPicPr>
          <p:cNvPr id="82959" name="Picture 18" descr="pota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13" y="2647578"/>
            <a:ext cx="719999" cy="923001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8739" name="Picture 1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07" y="3717871"/>
            <a:ext cx="719999" cy="9360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8740" name="Rectangle 20"/>
          <p:cNvSpPr>
            <a:spLocks noChangeArrowheads="1"/>
          </p:cNvSpPr>
          <p:nvPr/>
        </p:nvSpPr>
        <p:spPr bwMode="auto">
          <a:xfrm rot="16200000">
            <a:off x="2185476" y="2426306"/>
            <a:ext cx="1123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i="1" dirty="0" err="1">
                <a:solidFill>
                  <a:srgbClr val="33FF0B"/>
                </a:solidFill>
                <a:cs typeface="+mn-cs"/>
              </a:rPr>
              <a:t>Solanaceae</a:t>
            </a:r>
            <a:endParaRPr lang="en-US" sz="1400" b="0" i="1" dirty="0">
              <a:solidFill>
                <a:srgbClr val="33FF0B"/>
              </a:solidFill>
              <a:cs typeface="+mn-cs"/>
            </a:endParaRPr>
          </a:p>
        </p:txBody>
      </p:sp>
      <p:pic>
        <p:nvPicPr>
          <p:cNvPr id="29" name="Picture 9" descr="tomato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51" y="1557633"/>
            <a:ext cx="721889" cy="93610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" descr="citru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19" y="4815726"/>
            <a:ext cx="1080000" cy="718954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10"/>
          <p:cNvSpPr>
            <a:spLocks noChangeArrowheads="1"/>
          </p:cNvSpPr>
          <p:nvPr/>
        </p:nvSpPr>
        <p:spPr bwMode="auto">
          <a:xfrm rot="16200000">
            <a:off x="2249770" y="5009579"/>
            <a:ext cx="99695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i="1" dirty="0" err="1">
                <a:solidFill>
                  <a:srgbClr val="33FF0B"/>
                </a:solidFill>
                <a:cs typeface="+mn-cs"/>
              </a:rPr>
              <a:t>Rutaceae</a:t>
            </a:r>
            <a:endParaRPr lang="en-US" sz="1400" b="0" i="1" dirty="0">
              <a:solidFill>
                <a:srgbClr val="33FF0B"/>
              </a:solidFill>
              <a:cs typeface="+mn-cs"/>
            </a:endParaRP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rot="16200000">
            <a:off x="561053" y="3590503"/>
            <a:ext cx="4067995" cy="0"/>
          </a:xfrm>
          <a:prstGeom prst="line">
            <a:avLst/>
          </a:prstGeom>
          <a:noFill/>
          <a:ln w="28575" cmpd="sng">
            <a:solidFill>
              <a:schemeClr val="bg1"/>
            </a:solidFill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 rot="16200000">
            <a:off x="1957439" y="3490264"/>
            <a:ext cx="8629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rgbClr val="FFFFFF"/>
                </a:solidFill>
                <a:cs typeface="+mn-cs"/>
              </a:rPr>
              <a:t>DICOTS</a:t>
            </a:r>
            <a:endParaRPr lang="en-US" sz="140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4329223" y="1484497"/>
            <a:ext cx="4162928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Ralstonia</a:t>
            </a: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solanacearum</a:t>
            </a:r>
            <a:endParaRPr lang="en-GB" sz="1400" i="1" dirty="0" smtClean="0">
              <a:solidFill>
                <a:srgbClr val="FFFF00"/>
              </a:solidFill>
              <a:cs typeface="+mn-cs"/>
            </a:endParaRPr>
          </a:p>
          <a:p>
            <a:pPr>
              <a:defRPr/>
            </a:pP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Agrobacterium </a:t>
            </a: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tumefaciens</a:t>
            </a:r>
            <a:endParaRPr lang="en-GB" sz="1400" i="1" dirty="0" smtClean="0">
              <a:solidFill>
                <a:srgbClr val="FFFF00"/>
              </a:solidFill>
              <a:cs typeface="+mn-cs"/>
            </a:endParaRPr>
          </a:p>
          <a:p>
            <a:pPr>
              <a:defRPr/>
            </a:pP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Pseudomonas </a:t>
            </a: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syringae</a:t>
            </a:r>
            <a:endParaRPr lang="en-GB" sz="1400" i="1" dirty="0" smtClean="0">
              <a:solidFill>
                <a:srgbClr val="FFFF00"/>
              </a:solidFill>
              <a:cs typeface="+mn-cs"/>
            </a:endParaRPr>
          </a:p>
          <a:p>
            <a:pPr>
              <a:defRPr/>
            </a:pP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Xanthomonas</a:t>
            </a: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perforans</a:t>
            </a: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 (including field data!)</a:t>
            </a:r>
            <a:endParaRPr lang="en-GB" sz="1400" i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4329223" y="2976920"/>
            <a:ext cx="2298310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Ralstonia</a:t>
            </a: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solanacearum</a:t>
            </a:r>
            <a:endParaRPr lang="en-GB" sz="1400" i="1" dirty="0" smtClean="0">
              <a:solidFill>
                <a:srgbClr val="FFFF00"/>
              </a:solidFill>
              <a:cs typeface="+mn-cs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335203" y="3822433"/>
            <a:ext cx="1814737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Erwinia</a:t>
            </a:r>
            <a:r>
              <a:rPr lang="en-GB" sz="1400" i="1" dirty="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GB" sz="1400" i="1" dirty="0" err="1" smtClean="0">
                <a:solidFill>
                  <a:srgbClr val="FFFF00"/>
                </a:solidFill>
                <a:cs typeface="+mn-cs"/>
              </a:rPr>
              <a:t>amylovora</a:t>
            </a:r>
            <a:endParaRPr lang="en-GB" sz="1400" i="1" dirty="0" smtClean="0">
              <a:solidFill>
                <a:srgbClr val="FFFF00"/>
              </a:solidFill>
              <a:cs typeface="+mn-cs"/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4323243" y="4796865"/>
            <a:ext cx="206116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i="1" dirty="0" smtClean="0">
                <a:solidFill>
                  <a:srgbClr val="FFFFFF"/>
                </a:solidFill>
                <a:cs typeface="+mn-cs"/>
              </a:rPr>
              <a:t>Transgenics pending… </a:t>
            </a:r>
            <a:endParaRPr lang="en-GB" sz="1400" b="0" i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4860032" y="2401437"/>
            <a:ext cx="4185573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Lacombe et al., </a:t>
            </a:r>
            <a:r>
              <a:rPr lang="en-GB" sz="1400" b="0" i="1" dirty="0" smtClean="0">
                <a:solidFill>
                  <a:schemeClr val="bg1"/>
                </a:solidFill>
                <a:cs typeface="+mn-cs"/>
              </a:rPr>
              <a:t>Nature Biotech. 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2010</a:t>
            </a: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with J. Jones and M.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Parret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(U. Florida. USA)</a:t>
            </a: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5619387" y="3264952"/>
            <a:ext cx="3417109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</a:t>
            </a:r>
            <a:r>
              <a:rPr lang="en-GB" sz="1400" b="0" dirty="0">
                <a:solidFill>
                  <a:schemeClr val="bg1"/>
                </a:solidFill>
                <a:cs typeface="+mn-cs"/>
              </a:rPr>
              <a:t>w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ith M.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Dalla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Rizza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(INIA, Uruguay) </a:t>
            </a: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and J.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Kreuze</a:t>
            </a:r>
            <a:r>
              <a:rPr lang="en-GB" sz="1400" b="0" dirty="0">
                <a:solidFill>
                  <a:schemeClr val="bg1"/>
                </a:solidFill>
                <a:cs typeface="+mn-cs"/>
              </a:rPr>
              <a:t> 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(CIP, Peru)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5619387" y="4129048"/>
            <a:ext cx="2948105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with M.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Malnoy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(IASMA, Italy)</a:t>
            </a:r>
          </a:p>
        </p:txBody>
      </p:sp>
      <p:sp>
        <p:nvSpPr>
          <p:cNvPr id="46" name="Text Box 24"/>
          <p:cNvSpPr txBox="1">
            <a:spLocks noChangeArrowheads="1"/>
          </p:cNvSpPr>
          <p:nvPr/>
        </p:nvSpPr>
        <p:spPr bwMode="auto">
          <a:xfrm>
            <a:off x="5703132" y="5084897"/>
            <a:ext cx="3127729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</a:t>
            </a:r>
            <a:r>
              <a:rPr lang="en-GB" sz="1400" b="0" dirty="0">
                <a:solidFill>
                  <a:schemeClr val="bg1"/>
                </a:solidFill>
                <a:cs typeface="+mn-cs"/>
              </a:rPr>
              <a:t>w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ith G. Moore (U. Florida, USA) </a:t>
            </a:r>
          </a:p>
          <a:p>
            <a:pPr>
              <a:defRPr/>
            </a:pPr>
            <a:r>
              <a:rPr lang="en-GB" sz="1400" b="0" dirty="0">
                <a:solidFill>
                  <a:schemeClr val="bg1"/>
                </a:solidFill>
                <a:cs typeface="+mn-cs"/>
              </a:rPr>
              <a:t>a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nd A. de Souza (IAC, Brazil)</a:t>
            </a:r>
          </a:p>
        </p:txBody>
      </p:sp>
    </p:spTree>
    <p:extLst>
      <p:ext uri="{BB962C8B-B14F-4D97-AF65-F5344CB8AC3E}">
        <p14:creationId xmlns:p14="http://schemas.microsoft.com/office/powerpoint/2010/main" val="2098558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5"/>
          <p:cNvSpPr>
            <a:spLocks noChangeShapeType="1"/>
          </p:cNvSpPr>
          <p:nvPr/>
        </p:nvSpPr>
        <p:spPr bwMode="auto">
          <a:xfrm>
            <a:off x="1992740" y="3768080"/>
            <a:ext cx="900113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46" name="Text Box 6"/>
          <p:cNvSpPr txBox="1">
            <a:spLocks noChangeArrowheads="1"/>
          </p:cNvSpPr>
          <p:nvPr/>
        </p:nvSpPr>
        <p:spPr bwMode="auto">
          <a:xfrm>
            <a:off x="2024490" y="3768080"/>
            <a:ext cx="708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i="1">
                <a:solidFill>
                  <a:schemeClr val="bg1"/>
                </a:solidFill>
              </a:rPr>
              <a:t>AtEFR</a:t>
            </a:r>
            <a:endParaRPr lang="fr-FR" sz="1400" b="0" i="1">
              <a:solidFill>
                <a:schemeClr val="bg1"/>
              </a:solidFill>
            </a:endParaRPr>
          </a:p>
        </p:txBody>
      </p:sp>
      <p:pic>
        <p:nvPicPr>
          <p:cNvPr id="8294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0" y="3218805"/>
            <a:ext cx="847725" cy="11176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2948" name="TextBox 17"/>
          <p:cNvSpPr txBox="1">
            <a:spLocks noChangeArrowheads="1"/>
          </p:cNvSpPr>
          <p:nvPr/>
        </p:nvSpPr>
        <p:spPr bwMode="auto">
          <a:xfrm>
            <a:off x="849740" y="2396480"/>
            <a:ext cx="13700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i="1" dirty="0">
                <a:solidFill>
                  <a:srgbClr val="33FF0B"/>
                </a:solidFill>
              </a:rPr>
              <a:t>Arabidopsis </a:t>
            </a:r>
          </a:p>
          <a:p>
            <a:pPr algn="ctr" eaLnBrk="1" hangingPunct="1"/>
            <a:r>
              <a:rPr lang="en-US" sz="1400" b="0" i="1" dirty="0">
                <a:solidFill>
                  <a:srgbClr val="33FF0B"/>
                </a:solidFill>
              </a:rPr>
              <a:t>thaliana</a:t>
            </a:r>
            <a:endParaRPr lang="en-US" sz="1400" b="0" dirty="0">
              <a:solidFill>
                <a:srgbClr val="33FF0B"/>
              </a:solidFill>
            </a:endParaRPr>
          </a:p>
          <a:p>
            <a:pPr algn="ctr" eaLnBrk="1" hangingPunct="1"/>
            <a:r>
              <a:rPr lang="en-US" sz="1400" b="0" dirty="0">
                <a:solidFill>
                  <a:srgbClr val="33FF0B"/>
                </a:solidFill>
              </a:rPr>
              <a:t>(</a:t>
            </a:r>
            <a:r>
              <a:rPr lang="en-US" sz="1400" b="0" i="1" dirty="0" err="1">
                <a:solidFill>
                  <a:srgbClr val="33FF0B"/>
                </a:solidFill>
              </a:rPr>
              <a:t>Brassicaceae</a:t>
            </a:r>
            <a:r>
              <a:rPr lang="en-US" sz="1400" b="0" dirty="0">
                <a:solidFill>
                  <a:srgbClr val="33FF0B"/>
                </a:solidFill>
              </a:rPr>
              <a:t>)</a:t>
            </a:r>
          </a:p>
        </p:txBody>
      </p:sp>
      <p:sp>
        <p:nvSpPr>
          <p:cNvPr id="1438726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438727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into apple for resistance against fire blight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438728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38736" name="Rectangle 16"/>
          <p:cNvSpPr>
            <a:spLocks noChangeArrowheads="1"/>
          </p:cNvSpPr>
          <p:nvPr/>
        </p:nvSpPr>
        <p:spPr bwMode="auto">
          <a:xfrm>
            <a:off x="5010781" y="6525344"/>
            <a:ext cx="4169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cs typeface="+mn-cs"/>
              </a:rPr>
              <a:t>Collaboration: </a:t>
            </a:r>
            <a:r>
              <a:rPr lang="en-US" b="0" dirty="0">
                <a:solidFill>
                  <a:schemeClr val="bg1"/>
                </a:solidFill>
                <a:cs typeface="+mn-cs"/>
              </a:rPr>
              <a:t>M. </a:t>
            </a:r>
            <a:r>
              <a:rPr lang="en-US" b="0" dirty="0" err="1" smtClean="0">
                <a:solidFill>
                  <a:schemeClr val="bg1"/>
                </a:solidFill>
                <a:cs typeface="+mn-cs"/>
              </a:rPr>
              <a:t>Malnoy</a:t>
            </a:r>
            <a:r>
              <a:rPr lang="en-US" b="0" dirty="0" smtClean="0">
                <a:solidFill>
                  <a:schemeClr val="bg1"/>
                </a:solidFill>
                <a:cs typeface="+mn-cs"/>
              </a:rPr>
              <a:t> (Fondazione Edmund Mach, IT)</a:t>
            </a:r>
            <a:endParaRPr lang="en-US" b="0" dirty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143873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12976"/>
            <a:ext cx="854075" cy="11430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1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4243"/>
          <a:stretch/>
        </p:blipFill>
        <p:spPr>
          <a:xfrm>
            <a:off x="4860032" y="1916832"/>
            <a:ext cx="3051191" cy="337299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4932040" y="5341659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FFFF"/>
                </a:solidFill>
              </a:rPr>
              <a:t>control</a:t>
            </a:r>
            <a:endParaRPr lang="it-IT" sz="1800" b="0" dirty="0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79007" y="5341659"/>
            <a:ext cx="1945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b="0" i="1" dirty="0" smtClean="0">
                <a:solidFill>
                  <a:srgbClr val="FFFFFF"/>
                </a:solidFill>
              </a:rPr>
              <a:t>EFR</a:t>
            </a:r>
            <a:r>
              <a:rPr lang="it-IT" sz="1800" b="0" dirty="0" smtClean="0">
                <a:solidFill>
                  <a:srgbClr val="FFFFFF"/>
                </a:solidFill>
              </a:rPr>
              <a:t> transgenics</a:t>
            </a:r>
            <a:r>
              <a:rPr lang="it-IT" sz="1800" b="0" i="1" dirty="0" smtClean="0">
                <a:solidFill>
                  <a:srgbClr val="FFFFFF"/>
                </a:solidFill>
              </a:rPr>
              <a:t> </a:t>
            </a:r>
            <a:endParaRPr lang="it-IT" sz="1800" b="0" i="1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012160" y="5350951"/>
            <a:ext cx="187220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2897268" y="2398070"/>
            <a:ext cx="11126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dirty="0" smtClean="0">
                <a:solidFill>
                  <a:srgbClr val="33FF0B"/>
                </a:solidFill>
              </a:rPr>
              <a:t>apple</a:t>
            </a:r>
            <a:endParaRPr lang="en-US" sz="1400" b="0" dirty="0">
              <a:solidFill>
                <a:srgbClr val="33FF0B"/>
              </a:solidFill>
            </a:endParaRPr>
          </a:p>
          <a:p>
            <a:pPr algn="ctr" eaLnBrk="1" hangingPunct="1"/>
            <a:r>
              <a:rPr lang="en-US" sz="1400" b="0" dirty="0" smtClean="0">
                <a:solidFill>
                  <a:srgbClr val="33FF0B"/>
                </a:solidFill>
              </a:rPr>
              <a:t>(</a:t>
            </a:r>
            <a:r>
              <a:rPr lang="en-US" sz="1400" b="0" i="1" dirty="0" err="1" smtClean="0">
                <a:solidFill>
                  <a:srgbClr val="33FF0B"/>
                </a:solidFill>
              </a:rPr>
              <a:t>Rosaceae</a:t>
            </a:r>
            <a:r>
              <a:rPr lang="en-US" sz="1400" b="0" dirty="0" smtClean="0">
                <a:solidFill>
                  <a:srgbClr val="33FF0B"/>
                </a:solidFill>
              </a:rPr>
              <a:t>)</a:t>
            </a:r>
            <a:endParaRPr lang="en-US" sz="1400" b="0" dirty="0">
              <a:solidFill>
                <a:srgbClr val="33FF0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008" y="1537047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FFFFFF"/>
                </a:solidFill>
              </a:rPr>
              <a:t>Infection with </a:t>
            </a:r>
            <a:r>
              <a:rPr lang="en-US" sz="1400" b="0" i="1" dirty="0" err="1" smtClean="0">
                <a:solidFill>
                  <a:srgbClr val="FFFFFF"/>
                </a:solidFill>
              </a:rPr>
              <a:t>Erwinia</a:t>
            </a:r>
            <a:r>
              <a:rPr lang="en-US" sz="1400" b="0" i="1" dirty="0" smtClean="0">
                <a:solidFill>
                  <a:srgbClr val="FFFFFF"/>
                </a:solidFill>
              </a:rPr>
              <a:t> </a:t>
            </a:r>
            <a:r>
              <a:rPr lang="en-US" sz="1400" b="0" i="1" dirty="0" err="1" smtClean="0">
                <a:solidFill>
                  <a:srgbClr val="FFFFFF"/>
                </a:solidFill>
              </a:rPr>
              <a:t>amylovora</a:t>
            </a:r>
            <a:endParaRPr lang="en-US" sz="1400" b="0" i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4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55576" y="692695"/>
            <a:ext cx="7272808" cy="584368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908124"/>
            <a:ext cx="5904656" cy="526658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>
            <a:off x="1547664" y="1124744"/>
            <a:ext cx="2448272" cy="1800200"/>
          </a:xfrm>
          <a:prstGeom prst="ellipse">
            <a:avLst/>
          </a:prstGeom>
          <a:solidFill>
            <a:srgbClr val="FF0000">
              <a:alpha val="12000"/>
            </a:srgbClr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744959"/>
            <a:ext cx="3081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SURFACE IMMUNE PERCEPTION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4" name="Rectangle 1030"/>
          <p:cNvSpPr>
            <a:spLocks noChangeArrowheads="1"/>
          </p:cNvSpPr>
          <p:nvPr/>
        </p:nvSpPr>
        <p:spPr bwMode="auto">
          <a:xfrm>
            <a:off x="5067743" y="6536377"/>
            <a:ext cx="29606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0" dirty="0">
                <a:solidFill>
                  <a:schemeClr val="bg1"/>
                </a:solidFill>
                <a:cs typeface="+mn-cs"/>
              </a:rPr>
              <a:t>Adapted from </a:t>
            </a:r>
            <a:r>
              <a:rPr lang="en-GB" b="0" dirty="0" err="1" smtClean="0">
                <a:solidFill>
                  <a:schemeClr val="bg1"/>
                </a:solidFill>
                <a:cs typeface="+mn-cs"/>
              </a:rPr>
              <a:t>Dangl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 et</a:t>
            </a:r>
            <a:r>
              <a:rPr lang="en-GB" b="0" i="1" dirty="0" smtClean="0">
                <a:solidFill>
                  <a:schemeClr val="bg1"/>
                </a:solidFill>
                <a:cs typeface="+mn-cs"/>
              </a:rPr>
              <a:t> al., Science 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2013</a:t>
            </a:r>
            <a:endParaRPr lang="en-GB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6093296"/>
            <a:ext cx="443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PRR: pattern recognition receptor</a:t>
            </a:r>
          </a:p>
          <a:p>
            <a:r>
              <a:rPr lang="en-US" b="0" dirty="0" smtClean="0"/>
              <a:t>PAMP/MAMP: pathogen/microbe-associated molecular pattern</a:t>
            </a:r>
            <a:endParaRPr lang="en-US" b="0" dirty="0"/>
          </a:p>
        </p:txBody>
      </p:sp>
      <p:sp>
        <p:nvSpPr>
          <p:cNvPr id="15" name="Text Box 1027"/>
          <p:cNvSpPr txBox="1">
            <a:spLocks noChangeArrowheads="1"/>
          </p:cNvSpPr>
          <p:nvPr/>
        </p:nvSpPr>
        <p:spPr bwMode="auto">
          <a:xfrm>
            <a:off x="0" y="14288"/>
            <a:ext cx="9396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0" dirty="0">
                <a:solidFill>
                  <a:schemeClr val="bg1"/>
                </a:solidFill>
                <a:cs typeface="+mn-cs"/>
              </a:rPr>
              <a:t>PRR-triggered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immunity (PTI): 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the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first </a:t>
            </a:r>
            <a:r>
              <a:rPr lang="en-GB" sz="2400" b="0" dirty="0">
                <a:solidFill>
                  <a:schemeClr val="bg1"/>
                </a:solidFill>
                <a:cs typeface="+mn-cs"/>
              </a:rPr>
              <a:t>layer of plant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immunity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6" name="Line 1028"/>
          <p:cNvSpPr>
            <a:spLocks noChangeShapeType="1"/>
          </p:cNvSpPr>
          <p:nvPr/>
        </p:nvSpPr>
        <p:spPr bwMode="auto">
          <a:xfrm>
            <a:off x="-22225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357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6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438727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into tomato: field trials against bacterial wilt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438728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chemeClr val="bg1"/>
              </a:solidFill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97092" y="4307895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</a:t>
            </a:r>
            <a:r>
              <a:rPr lang="en-US" sz="2800" b="1" dirty="0" smtClean="0"/>
              <a:t>ith EFR</a:t>
            </a:r>
            <a:endParaRPr lang="en-US" sz="2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901830" y="4307895"/>
            <a:ext cx="158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</a:t>
            </a:r>
            <a:r>
              <a:rPr lang="en-US" sz="2800" b="1" dirty="0" smtClean="0"/>
              <a:t>ithout EFR</a:t>
            </a:r>
            <a:endParaRPr lang="en-US" sz="2800" b="1" dirty="0"/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107504" y="6433591"/>
            <a:ext cx="4503156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with 2Blades, J. Jones and M.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Parret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(U. Florida)</a:t>
            </a:r>
          </a:p>
        </p:txBody>
      </p:sp>
      <p:pic>
        <p:nvPicPr>
          <p:cNvPr id="11" name="Picture 36" descr="C:\Users\sanju.kunwar\OneDrive\PhD\2015 BW_BS2_EFR TRIAL_FIELD PLOT PICS\11-18-15\20151118_164737423_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0" y="15697200"/>
            <a:ext cx="3151188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6" descr="C:\Users\sanju.kunwar\OneDrive\PhD\2015 BW_BS2_EFR TRIAL_FIELD PLOT PICS\11-18-15\20151118_164737423_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900" y="15849600"/>
            <a:ext cx="3151188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6" descr="C:\Users\sanju.kunwar\OneDrive\PhD\2015 BW_BS2_EFR TRIAL_FIELD PLOT PICS\11-18-15\20151118_164737423_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1300" y="16002000"/>
            <a:ext cx="3151188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:\Users\sanju.kunwar\OneDrive\PhD\2015 BW_BS2_EFR TRIAL_FIELD PLOT PICS\11-18-15\20151118_165011968_iOS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32810"/>
            <a:ext cx="3153600" cy="4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:\Users\sanju.kunwar\OneDrive\PhD\2015 BW_BS2_EFR TRIAL_FIELD PLOT PICS\11-18-15\20151118_164737423_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06" y="932810"/>
            <a:ext cx="3151188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872602" y="5795972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FFFF"/>
                </a:solidFill>
              </a:rPr>
              <a:t>Total yield: 25 kg/</a:t>
            </a:r>
            <a:r>
              <a:rPr lang="en-US" sz="1800" b="0" dirty="0" err="1" smtClean="0">
                <a:solidFill>
                  <a:srgbClr val="FFFFFF"/>
                </a:solidFill>
              </a:rPr>
              <a:t>hec</a:t>
            </a:r>
            <a:endParaRPr lang="en-US" sz="1800" b="0" dirty="0" smtClean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6056" y="5794404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FFFF"/>
                </a:solidFill>
              </a:rPr>
              <a:t>Total yield: 52 kg/</a:t>
            </a:r>
            <a:r>
              <a:rPr lang="en-US" sz="1800" b="0" dirty="0" err="1" smtClean="0">
                <a:solidFill>
                  <a:srgbClr val="FFFFFF"/>
                </a:solidFill>
              </a:rPr>
              <a:t>hec</a:t>
            </a:r>
            <a:endParaRPr lang="en-US" sz="1800" b="0" dirty="0" smtClean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0306" y="94131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smtClean="0">
                <a:solidFill>
                  <a:srgbClr val="FFFFFF"/>
                </a:solidFill>
              </a:rPr>
              <a:t>Commercial line</a:t>
            </a:r>
            <a:endParaRPr lang="en-US" sz="1800" b="0" dirty="0" smtClean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66800" y="-41905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smtClean="0">
                <a:solidFill>
                  <a:srgbClr val="FFFFFF"/>
                </a:solidFill>
              </a:rPr>
              <a:t>Commercial line</a:t>
            </a:r>
            <a:endParaRPr lang="en-US" sz="1800" b="0" dirty="0" smtClean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7251" y="934397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FFFF"/>
                </a:solidFill>
              </a:rPr>
              <a:t>Commercial line + </a:t>
            </a:r>
            <a:r>
              <a:rPr lang="en-US" sz="1800" b="0" i="1" dirty="0" smtClean="0">
                <a:solidFill>
                  <a:srgbClr val="FFFFFF"/>
                </a:solidFill>
              </a:rPr>
              <a:t>EFR</a:t>
            </a:r>
          </a:p>
        </p:txBody>
      </p:sp>
    </p:spTree>
    <p:extLst>
      <p:ext uri="{BB962C8B-B14F-4D97-AF65-F5344CB8AC3E}">
        <p14:creationId xmlns:p14="http://schemas.microsoft.com/office/powerpoint/2010/main" val="1424908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27088" y="764704"/>
            <a:ext cx="4497031" cy="352839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" y="934478"/>
            <a:ext cx="4248472" cy="32146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into potato: INIA collaboration (Uruguay)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chemeClr val="bg1"/>
              </a:solidFill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347864" y="1988840"/>
            <a:ext cx="0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661296" y="1751608"/>
            <a:ext cx="436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57104" y="2649612"/>
            <a:ext cx="62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EFR</a:t>
            </a:r>
            <a:endParaRPr lang="en-US" dirty="0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7375" y="6334780"/>
            <a:ext cx="4462568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Boschi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et al., in prep.</a:t>
            </a: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with M.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Dalla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-Rizza and F.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Vilaró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(INIA, Uruguay)</a:t>
            </a:r>
          </a:p>
        </p:txBody>
      </p:sp>
    </p:spTree>
    <p:extLst>
      <p:ext uri="{BB962C8B-B14F-4D97-AF65-F5344CB8AC3E}">
        <p14:creationId xmlns:p14="http://schemas.microsoft.com/office/powerpoint/2010/main" val="191520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764704"/>
            <a:ext cx="9144000" cy="352839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" y="934478"/>
            <a:ext cx="4248472" cy="32146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69" y="934478"/>
            <a:ext cx="4816535" cy="30963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into potato: INIA collaboration (Uruguay)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chemeClr val="bg1"/>
              </a:solidFill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347864" y="1988840"/>
            <a:ext cx="0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3347864" y="2636912"/>
            <a:ext cx="4824536" cy="720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7956376" y="2636912"/>
            <a:ext cx="0" cy="360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5220073" y="2996952"/>
            <a:ext cx="3275999" cy="720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661296" y="1751608"/>
            <a:ext cx="436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57104" y="2649612"/>
            <a:ext cx="62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EFR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16416" y="1772816"/>
            <a:ext cx="834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‘WT’</a:t>
            </a:r>
          </a:p>
          <a:p>
            <a:pPr algn="ctr"/>
            <a:r>
              <a:rPr lang="en-US" dirty="0" smtClean="0"/>
              <a:t>Tolerant </a:t>
            </a:r>
          </a:p>
          <a:p>
            <a:pPr algn="ctr"/>
            <a:r>
              <a:rPr lang="en-US" dirty="0" smtClean="0"/>
              <a:t>breeding </a:t>
            </a:r>
          </a:p>
          <a:p>
            <a:pPr algn="ctr"/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60432" y="2852936"/>
            <a:ext cx="62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EFR</a:t>
            </a:r>
            <a:endParaRPr lang="en-US" dirty="0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321792" y="4623602"/>
            <a:ext cx="8669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charset="0"/>
              <a:buChar char="Ø"/>
              <a:defRPr/>
            </a:pPr>
            <a:r>
              <a:rPr lang="en-GB" sz="2000" b="0" dirty="0">
                <a:solidFill>
                  <a:srgbClr val="FFFF00"/>
                </a:solidFill>
                <a:cs typeface="+mn-cs"/>
              </a:rPr>
              <a:t> T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he combination of EFR with the quantitative resistance </a:t>
            </a:r>
            <a:r>
              <a:rPr lang="en-GB" sz="2000" b="0" dirty="0" err="1" smtClean="0">
                <a:solidFill>
                  <a:srgbClr val="FFFF00"/>
                </a:solidFill>
                <a:cs typeface="+mn-cs"/>
              </a:rPr>
              <a:t>introgressed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 from the wild-relative </a:t>
            </a:r>
            <a:r>
              <a:rPr lang="en-GB" sz="2000" b="0" i="1" dirty="0" smtClean="0">
                <a:solidFill>
                  <a:srgbClr val="FFFF00"/>
                </a:solidFill>
                <a:cs typeface="+mn-cs"/>
              </a:rPr>
              <a:t>Solanum </a:t>
            </a:r>
            <a:r>
              <a:rPr lang="en-GB" sz="2000" b="0" i="1" dirty="0" err="1" smtClean="0">
                <a:solidFill>
                  <a:srgbClr val="FFFF00"/>
                </a:solidFill>
                <a:cs typeface="+mn-cs"/>
              </a:rPr>
              <a:t>commersonii</a:t>
            </a:r>
            <a:r>
              <a:rPr lang="en-GB" sz="2000" b="0" i="1" dirty="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renders potato almost fully resistant to </a:t>
            </a:r>
            <a:r>
              <a:rPr lang="en-GB" sz="2000" b="0" i="1" dirty="0" err="1" smtClean="0">
                <a:solidFill>
                  <a:srgbClr val="FFFF00"/>
                </a:solidFill>
                <a:cs typeface="+mn-cs"/>
              </a:rPr>
              <a:t>Ralstonia</a:t>
            </a:r>
            <a:r>
              <a:rPr lang="en-GB" sz="2000" b="0" i="1" dirty="0" smtClean="0">
                <a:solidFill>
                  <a:srgbClr val="FFFF00"/>
                </a:solidFill>
                <a:cs typeface="+mn-cs"/>
              </a:rPr>
              <a:t> </a:t>
            </a:r>
            <a:r>
              <a:rPr lang="en-GB" sz="2000" b="0" i="1" dirty="0" err="1" smtClean="0">
                <a:solidFill>
                  <a:srgbClr val="FFFF00"/>
                </a:solidFill>
                <a:cs typeface="+mn-cs"/>
              </a:rPr>
              <a:t>solanacearum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! </a:t>
            </a:r>
            <a:endParaRPr lang="en-GB" sz="2000" b="0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7375" y="6334780"/>
            <a:ext cx="4462568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Boschi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et al., in prep.</a:t>
            </a:r>
          </a:p>
          <a:p>
            <a:pPr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Coll. with M.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Dalla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-Rizza and F.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Vilaró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(INIA, Uruguay)</a:t>
            </a:r>
          </a:p>
        </p:txBody>
      </p:sp>
    </p:spTree>
    <p:extLst>
      <p:ext uri="{BB962C8B-B14F-4D97-AF65-F5344CB8AC3E}">
        <p14:creationId xmlns:p14="http://schemas.microsoft.com/office/powerpoint/2010/main" val="1947414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6" name="Rectangle 6"/>
          <p:cNvSpPr>
            <a:spLocks noChangeArrowheads="1"/>
          </p:cNvSpPr>
          <p:nvPr/>
        </p:nvSpPr>
        <p:spPr bwMode="auto">
          <a:xfrm>
            <a:off x="-468560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438727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PRR transfer: breaking the monocots-dicots barrier (&gt;150 My)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438728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9485" y="620688"/>
            <a:ext cx="3483198" cy="2586193"/>
            <a:chOff x="179512" y="549552"/>
            <a:chExt cx="3483198" cy="2586193"/>
          </a:xfrm>
        </p:grpSpPr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1367631" y="1767593"/>
              <a:ext cx="90011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1475656" y="1822833"/>
              <a:ext cx="708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 dirty="0" err="1">
                  <a:solidFill>
                    <a:schemeClr val="bg1"/>
                  </a:solidFill>
                </a:rPr>
                <a:t>AtEFR</a:t>
              </a:r>
              <a:endParaRPr lang="fr-FR" sz="1400" b="0" i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277" y="1335545"/>
              <a:ext cx="847725" cy="11176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7"/>
            <p:cNvSpPr txBox="1">
              <a:spLocks noChangeArrowheads="1"/>
            </p:cNvSpPr>
            <p:nvPr/>
          </p:nvSpPr>
          <p:spPr bwMode="auto">
            <a:xfrm>
              <a:off x="179512" y="816967"/>
              <a:ext cx="127057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 dirty="0" err="1" smtClean="0">
                  <a:solidFill>
                    <a:srgbClr val="33FF0B"/>
                  </a:solidFill>
                </a:rPr>
                <a:t>Brassicaceae</a:t>
              </a:r>
              <a:endParaRPr lang="en-US" sz="1400" b="0" dirty="0">
                <a:solidFill>
                  <a:srgbClr val="33FF0B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2606055" y="549552"/>
              <a:ext cx="8858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0" i="1" dirty="0" err="1">
                  <a:solidFill>
                    <a:srgbClr val="33FF0B"/>
                  </a:solidFill>
                  <a:cs typeface="+mn-cs"/>
                </a:rPr>
                <a:t>Poaceae</a:t>
              </a:r>
              <a:endParaRPr lang="en-US" sz="1400" b="0" i="1" dirty="0">
                <a:solidFill>
                  <a:srgbClr val="33FF0B"/>
                </a:solidFill>
                <a:cs typeface="+mn-cs"/>
              </a:endParaRPr>
            </a:p>
          </p:txBody>
        </p:sp>
        <p:pic>
          <p:nvPicPr>
            <p:cNvPr id="25" name="Picture 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070333"/>
              <a:ext cx="1250950" cy="938213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2814413" y="764704"/>
              <a:ext cx="47395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0" dirty="0" smtClean="0">
                  <a:solidFill>
                    <a:srgbClr val="33FF0B"/>
                  </a:solidFill>
                  <a:cs typeface="+mn-cs"/>
                </a:rPr>
                <a:t>rice</a:t>
              </a:r>
              <a:endParaRPr lang="en-US" sz="1400" b="0" dirty="0">
                <a:solidFill>
                  <a:srgbClr val="33FF0B"/>
                </a:solidFill>
                <a:cs typeface="+mn-cs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251520" y="1029873"/>
              <a:ext cx="112276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dirty="0" smtClean="0">
                  <a:solidFill>
                    <a:srgbClr val="33FF0B"/>
                  </a:solidFill>
                  <a:cs typeface="+mn-cs"/>
                </a:rPr>
                <a:t>Arabidopsis</a:t>
              </a:r>
              <a:endParaRPr lang="en-US" sz="1400" b="0" dirty="0">
                <a:solidFill>
                  <a:srgbClr val="33FF0B"/>
                </a:solidFill>
                <a:cs typeface="+mn-cs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7488"/>
            <a:stretch/>
          </p:blipFill>
          <p:spPr>
            <a:xfrm>
              <a:off x="2411760" y="2294469"/>
              <a:ext cx="1245252" cy="841276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29" name="Rectangle 9"/>
            <p:cNvSpPr>
              <a:spLocks noChangeArrowheads="1"/>
            </p:cNvSpPr>
            <p:nvPr/>
          </p:nvSpPr>
          <p:spPr bwMode="auto">
            <a:xfrm>
              <a:off x="2699792" y="2006480"/>
              <a:ext cx="66375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0" dirty="0" smtClean="0">
                  <a:solidFill>
                    <a:srgbClr val="33FF0B"/>
                  </a:solidFill>
                  <a:cs typeface="+mn-cs"/>
                </a:rPr>
                <a:t>wheat</a:t>
              </a:r>
              <a:endParaRPr lang="en-US" sz="1400" b="0" dirty="0">
                <a:solidFill>
                  <a:srgbClr val="33FF0B"/>
                </a:solidFill>
                <a:cs typeface="+mn-cs"/>
              </a:endParaRPr>
            </a:p>
          </p:txBody>
        </p:sp>
      </p:grpSp>
      <p:sp>
        <p:nvSpPr>
          <p:cNvPr id="1438736" name="Rectangle 16"/>
          <p:cNvSpPr>
            <a:spLocks noChangeArrowheads="1"/>
          </p:cNvSpPr>
          <p:nvPr/>
        </p:nvSpPr>
        <p:spPr bwMode="auto">
          <a:xfrm>
            <a:off x="34337" y="6110936"/>
            <a:ext cx="187755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 smtClean="0">
                <a:solidFill>
                  <a:schemeClr val="bg1"/>
                </a:solidFill>
                <a:cs typeface="+mn-cs"/>
              </a:rPr>
              <a:t>Collaborations: </a:t>
            </a:r>
          </a:p>
          <a:p>
            <a:pPr>
              <a:defRPr/>
            </a:pPr>
            <a:r>
              <a:rPr lang="en-US" sz="1400" b="0" dirty="0" smtClean="0">
                <a:solidFill>
                  <a:schemeClr val="bg1"/>
                </a:solidFill>
                <a:cs typeface="+mn-cs"/>
              </a:rPr>
              <a:t>P. Ronald (UC Davis)</a:t>
            </a:r>
          </a:p>
          <a:p>
            <a:pPr>
              <a:defRPr/>
            </a:pPr>
            <a:r>
              <a:rPr lang="en-US" sz="1400" b="0" dirty="0" smtClean="0">
                <a:solidFill>
                  <a:schemeClr val="bg1"/>
                </a:solidFill>
                <a:cs typeface="+mn-cs"/>
              </a:rPr>
              <a:t>C. </a:t>
            </a:r>
            <a:r>
              <a:rPr lang="en-US" sz="1400" b="0" dirty="0" err="1" smtClean="0">
                <a:solidFill>
                  <a:schemeClr val="bg1"/>
                </a:solidFill>
                <a:cs typeface="+mn-cs"/>
              </a:rPr>
              <a:t>Ridout</a:t>
            </a:r>
            <a:r>
              <a:rPr lang="en-US" sz="1400" b="0" dirty="0" smtClean="0">
                <a:solidFill>
                  <a:schemeClr val="bg1"/>
                </a:solidFill>
                <a:cs typeface="+mn-cs"/>
              </a:rPr>
              <a:t> (JIC)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9104" y="3429000"/>
            <a:ext cx="3587595" cy="3168352"/>
            <a:chOff x="226544" y="3501008"/>
            <a:chExt cx="3587595" cy="3168352"/>
          </a:xfrm>
        </p:grpSpPr>
        <p:sp>
          <p:nvSpPr>
            <p:cNvPr id="30" name="Line 5"/>
            <p:cNvSpPr>
              <a:spLocks noChangeShapeType="1"/>
            </p:cNvSpPr>
            <p:nvPr/>
          </p:nvSpPr>
          <p:spPr bwMode="auto">
            <a:xfrm>
              <a:off x="1655663" y="4816897"/>
              <a:ext cx="90011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 Box 6"/>
            <p:cNvSpPr txBox="1">
              <a:spLocks noChangeArrowheads="1"/>
            </p:cNvSpPr>
            <p:nvPr/>
          </p:nvSpPr>
          <p:spPr bwMode="auto">
            <a:xfrm>
              <a:off x="1669299" y="4872137"/>
              <a:ext cx="89680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 dirty="0" smtClean="0">
                  <a:solidFill>
                    <a:schemeClr val="bg1"/>
                  </a:solidFill>
                </a:rPr>
                <a:t>OsXA21</a:t>
              </a:r>
              <a:endParaRPr lang="fr-FR" sz="1400" b="0" i="1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648" y="4024809"/>
              <a:ext cx="847725" cy="11176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17"/>
            <p:cNvSpPr txBox="1">
              <a:spLocks noChangeArrowheads="1"/>
            </p:cNvSpPr>
            <p:nvPr/>
          </p:nvSpPr>
          <p:spPr bwMode="auto">
            <a:xfrm>
              <a:off x="2411760" y="3501008"/>
              <a:ext cx="127057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 dirty="0" err="1" smtClean="0">
                  <a:solidFill>
                    <a:srgbClr val="33FF0B"/>
                  </a:solidFill>
                </a:rPr>
                <a:t>Brassicaceae</a:t>
              </a:r>
              <a:endParaRPr lang="en-US" sz="1400" b="0" dirty="0">
                <a:solidFill>
                  <a:srgbClr val="33FF0B"/>
                </a:solidFill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420839" y="3933056"/>
              <a:ext cx="8858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0" i="1" dirty="0" err="1">
                  <a:solidFill>
                    <a:srgbClr val="33FF0B"/>
                  </a:solidFill>
                  <a:cs typeface="+mn-cs"/>
                </a:rPr>
                <a:t>Poaceae</a:t>
              </a:r>
              <a:endParaRPr lang="en-US" sz="1400" b="0" i="1" dirty="0">
                <a:solidFill>
                  <a:srgbClr val="33FF0B"/>
                </a:solidFill>
                <a:cs typeface="+mn-cs"/>
              </a:endParaRPr>
            </a:p>
          </p:txBody>
        </p:sp>
        <p:pic>
          <p:nvPicPr>
            <p:cNvPr id="37" name="Picture 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44" y="4454748"/>
              <a:ext cx="1250950" cy="938213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629197" y="4149119"/>
              <a:ext cx="47395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0" dirty="0" smtClean="0">
                  <a:solidFill>
                    <a:srgbClr val="33FF0B"/>
                  </a:solidFill>
                  <a:cs typeface="+mn-cs"/>
                </a:rPr>
                <a:t>rice</a:t>
              </a:r>
              <a:endParaRPr lang="en-US" sz="1400" b="0" dirty="0">
                <a:solidFill>
                  <a:srgbClr val="33FF0B"/>
                </a:solidFill>
                <a:cs typeface="+mn-cs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2504891" y="3719137"/>
              <a:ext cx="112276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dirty="0" smtClean="0">
                  <a:solidFill>
                    <a:srgbClr val="33FF0B"/>
                  </a:solidFill>
                  <a:cs typeface="+mn-cs"/>
                </a:rPr>
                <a:t>Arabidopsis</a:t>
              </a:r>
              <a:endParaRPr lang="en-US" sz="1400" b="0" dirty="0">
                <a:solidFill>
                  <a:srgbClr val="33FF0B"/>
                </a:solidFill>
                <a:cs typeface="+mn-cs"/>
              </a:endParaRPr>
            </a:p>
          </p:txBody>
        </p:sp>
        <p:pic>
          <p:nvPicPr>
            <p:cNvPr id="44" name="Object 4" descr="npo00002c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623" y="5722673"/>
              <a:ext cx="864112" cy="94668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17"/>
            <p:cNvSpPr txBox="1">
              <a:spLocks noChangeArrowheads="1"/>
            </p:cNvSpPr>
            <p:nvPr/>
          </p:nvSpPr>
          <p:spPr bwMode="auto">
            <a:xfrm>
              <a:off x="2476144" y="5196767"/>
              <a:ext cx="11418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 dirty="0" err="1" smtClean="0">
                  <a:solidFill>
                    <a:srgbClr val="33FF0B"/>
                  </a:solidFill>
                </a:rPr>
                <a:t>Solanaceae</a:t>
              </a:r>
              <a:endParaRPr lang="en-US" sz="1400" b="0" dirty="0">
                <a:solidFill>
                  <a:srgbClr val="33FF0B"/>
                </a:solidFill>
              </a:endParaRPr>
            </a:p>
          </p:txBody>
        </p:sp>
        <p:sp>
          <p:nvSpPr>
            <p:cNvPr id="46" name="Rectangle 9"/>
            <p:cNvSpPr>
              <a:spLocks noChangeArrowheads="1"/>
            </p:cNvSpPr>
            <p:nvPr/>
          </p:nvSpPr>
          <p:spPr bwMode="auto">
            <a:xfrm>
              <a:off x="2318412" y="5414896"/>
              <a:ext cx="149572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i="1" dirty="0" smtClean="0">
                  <a:solidFill>
                    <a:srgbClr val="33FF0B"/>
                  </a:solidFill>
                  <a:cs typeface="+mn-cs"/>
                </a:rPr>
                <a:t>N. </a:t>
              </a:r>
              <a:r>
                <a:rPr lang="en-US" sz="1400" b="0" i="1" dirty="0" err="1" smtClean="0">
                  <a:solidFill>
                    <a:srgbClr val="33FF0B"/>
                  </a:solidFill>
                  <a:cs typeface="+mn-cs"/>
                </a:rPr>
                <a:t>benthamiana</a:t>
              </a:r>
              <a:endParaRPr lang="en-US" sz="1400" b="0" i="1" dirty="0">
                <a:solidFill>
                  <a:srgbClr val="33FF0B"/>
                </a:solidFill>
                <a:cs typeface="+mn-cs"/>
              </a:endParaRPr>
            </a:p>
          </p:txBody>
        </p:sp>
      </p:grpSp>
      <p:sp>
        <p:nvSpPr>
          <p:cNvPr id="36" name="Line 5"/>
          <p:cNvSpPr>
            <a:spLocks noChangeShapeType="1"/>
          </p:cNvSpPr>
          <p:nvPr/>
        </p:nvSpPr>
        <p:spPr bwMode="auto">
          <a:xfrm>
            <a:off x="293312" y="3401119"/>
            <a:ext cx="3600000" cy="0"/>
          </a:xfrm>
          <a:prstGeom prst="line">
            <a:avLst/>
          </a:prstGeom>
          <a:noFill/>
          <a:ln w="28575" cmpd="sng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/>
          <a:srcRect b="17602"/>
          <a:stretch/>
        </p:blipFill>
        <p:spPr>
          <a:xfrm>
            <a:off x="4265998" y="759788"/>
            <a:ext cx="4771124" cy="18482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/>
          <a:srcRect b="18726"/>
          <a:stretch/>
        </p:blipFill>
        <p:spPr>
          <a:xfrm>
            <a:off x="4265998" y="2638767"/>
            <a:ext cx="4782999" cy="213054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9"/>
          <a:srcRect b="13756"/>
          <a:stretch/>
        </p:blipFill>
        <p:spPr>
          <a:xfrm>
            <a:off x="4258157" y="4806275"/>
            <a:ext cx="4799560" cy="18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17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to engineer anti-bacterial immunity in crops</a:t>
            </a:r>
          </a:p>
          <a:p>
            <a:pPr eaLnBrk="0" hangingPunct="0">
              <a:defRPr/>
            </a:pP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Does the gain of EF-Tu recognition affect bacterial symbiotic interactions?</a:t>
            </a:r>
            <a:endParaRPr lang="en-GB" sz="2000" b="0" i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1" name="Picture 20" descr="http://www.annualreviews.org/doi/pdf/10.1146/annurev-arplant-042916-041030 - Internet Explorer provided by Norwich BioScience 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25620" r="10207" b="25233"/>
          <a:stretch/>
        </p:blipFill>
        <p:spPr>
          <a:xfrm>
            <a:off x="218759" y="1027470"/>
            <a:ext cx="5366873" cy="18273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946463" y="2838187"/>
            <a:ext cx="27092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/>
            <a:r>
              <a:rPr lang="en-GB" b="0" dirty="0" smtClean="0">
                <a:solidFill>
                  <a:schemeClr val="bg1"/>
                </a:solidFill>
              </a:rPr>
              <a:t>Cao </a:t>
            </a:r>
            <a:r>
              <a:rPr lang="en-GB" b="0" dirty="0">
                <a:solidFill>
                  <a:schemeClr val="bg1"/>
                </a:solidFill>
              </a:rPr>
              <a:t>et al</a:t>
            </a:r>
            <a:r>
              <a:rPr lang="en-GB" b="0" dirty="0" smtClean="0">
                <a:solidFill>
                  <a:schemeClr val="bg1"/>
                </a:solidFill>
              </a:rPr>
              <a:t>., </a:t>
            </a:r>
            <a:r>
              <a:rPr lang="en-GB" b="0" i="1" dirty="0" smtClean="0">
                <a:solidFill>
                  <a:schemeClr val="bg1"/>
                </a:solidFill>
              </a:rPr>
              <a:t>Ann. Rev. Plant Biol. </a:t>
            </a:r>
            <a:r>
              <a:rPr lang="en-GB" b="0" dirty="0" smtClean="0">
                <a:solidFill>
                  <a:schemeClr val="bg1"/>
                </a:solidFill>
              </a:rPr>
              <a:t>2017</a:t>
            </a:r>
            <a:endParaRPr lang="en-GB" b="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94056" y="1027471"/>
            <a:ext cx="2826416" cy="2833577"/>
            <a:chOff x="5994056" y="1027471"/>
            <a:chExt cx="2826416" cy="2833577"/>
          </a:xfrm>
        </p:grpSpPr>
        <p:pic>
          <p:nvPicPr>
            <p:cNvPr id="24" name="Picture 23" descr="EndNote X7 - [Lopez-Gomez, 2012 #196]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3" t="23965" r="53808" b="29435"/>
            <a:stretch/>
          </p:blipFill>
          <p:spPr>
            <a:xfrm>
              <a:off x="6006894" y="1027471"/>
              <a:ext cx="2736304" cy="2574524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7658232" y="1991569"/>
              <a:ext cx="4195" cy="6712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" name="Rectangle 26"/>
            <p:cNvSpPr/>
            <p:nvPr/>
          </p:nvSpPr>
          <p:spPr>
            <a:xfrm>
              <a:off x="5994056" y="3584049"/>
              <a:ext cx="28264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GB" b="0" dirty="0" smtClean="0">
                  <a:solidFill>
                    <a:schemeClr val="bg1"/>
                  </a:solidFill>
                </a:rPr>
                <a:t>Lopez-Gomez </a:t>
              </a:r>
              <a:r>
                <a:rPr lang="en-GB" b="0" dirty="0">
                  <a:solidFill>
                    <a:schemeClr val="bg1"/>
                  </a:solidFill>
                </a:rPr>
                <a:t>et al</a:t>
              </a:r>
              <a:r>
                <a:rPr lang="en-GB" b="0" dirty="0" smtClean="0">
                  <a:solidFill>
                    <a:schemeClr val="bg1"/>
                  </a:solidFill>
                </a:rPr>
                <a:t>., </a:t>
              </a:r>
              <a:r>
                <a:rPr lang="en-GB" b="0" i="1" dirty="0" smtClean="0">
                  <a:solidFill>
                    <a:schemeClr val="bg1"/>
                  </a:solidFill>
                </a:rPr>
                <a:t>J. Exp. Bot.. </a:t>
              </a:r>
              <a:r>
                <a:rPr lang="en-GB" b="0" dirty="0" smtClean="0">
                  <a:solidFill>
                    <a:schemeClr val="bg1"/>
                  </a:solidFill>
                </a:rPr>
                <a:t>2012</a:t>
              </a:r>
              <a:endParaRPr lang="en-GB" b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18" descr="r Sebastian Pfeilmei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55" y="93333"/>
            <a:ext cx="53228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12878" y="4246523"/>
            <a:ext cx="8948321" cy="2554878"/>
            <a:chOff x="-12878" y="4246523"/>
            <a:chExt cx="8948321" cy="2554878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182941" y="5380955"/>
              <a:ext cx="90011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214691" y="5380955"/>
              <a:ext cx="708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 dirty="0" err="1">
                  <a:solidFill>
                    <a:schemeClr val="bg1"/>
                  </a:solidFill>
                </a:rPr>
                <a:t>AtEFR</a:t>
              </a:r>
              <a:endParaRPr lang="fr-FR" sz="1400" b="0" i="1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41" y="4831680"/>
              <a:ext cx="847725" cy="11176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7"/>
            <p:cNvSpPr txBox="1">
              <a:spLocks noChangeArrowheads="1"/>
            </p:cNvSpPr>
            <p:nvPr/>
          </p:nvSpPr>
          <p:spPr bwMode="auto">
            <a:xfrm>
              <a:off x="35496" y="4246523"/>
              <a:ext cx="137890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i="1">
                  <a:solidFill>
                    <a:srgbClr val="33FF0B"/>
                  </a:solidFill>
                </a:rPr>
                <a:t>Arabidopsis </a:t>
              </a:r>
            </a:p>
            <a:p>
              <a:pPr algn="ctr" eaLnBrk="1" hangingPunct="1"/>
              <a:r>
                <a:rPr lang="en-US" sz="1400" b="0" dirty="0" smtClean="0">
                  <a:solidFill>
                    <a:srgbClr val="33FF0B"/>
                  </a:solidFill>
                </a:rPr>
                <a:t>(</a:t>
              </a:r>
              <a:r>
                <a:rPr lang="en-US" sz="1400" b="0" i="1" dirty="0" err="1">
                  <a:solidFill>
                    <a:srgbClr val="33FF0B"/>
                  </a:solidFill>
                </a:rPr>
                <a:t>Brassicaceae</a:t>
              </a:r>
              <a:r>
                <a:rPr lang="en-US" sz="1400" b="0" dirty="0">
                  <a:solidFill>
                    <a:srgbClr val="33FF0B"/>
                  </a:solidFill>
                </a:rPr>
                <a:t>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054398" y="4307890"/>
              <a:ext cx="1098379" cy="1609752"/>
              <a:chOff x="153451" y="208623"/>
              <a:chExt cx="1098379" cy="1609752"/>
            </a:xfrm>
          </p:grpSpPr>
          <p:pic>
            <p:nvPicPr>
              <p:cNvPr id="15" name="Picture 2" descr="mage result for medica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827" y="764970"/>
                <a:ext cx="889350" cy="105340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7"/>
              <p:cNvSpPr txBox="1">
                <a:spLocks noChangeArrowheads="1"/>
              </p:cNvSpPr>
              <p:nvPr/>
            </p:nvSpPr>
            <p:spPr bwMode="auto">
              <a:xfrm>
                <a:off x="153451" y="208623"/>
                <a:ext cx="10983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0" i="1" dirty="0" err="1" smtClean="0">
                    <a:solidFill>
                      <a:srgbClr val="33FF0B"/>
                    </a:solidFill>
                  </a:rPr>
                  <a:t>Medicago</a:t>
                </a:r>
                <a:endParaRPr lang="en-US" sz="1400" b="0" i="1" dirty="0" smtClean="0">
                  <a:solidFill>
                    <a:srgbClr val="33FF0B"/>
                  </a:solidFill>
                </a:endParaRPr>
              </a:p>
              <a:p>
                <a:pPr algn="ctr" eaLnBrk="1" hangingPunct="1"/>
                <a:r>
                  <a:rPr lang="en-US" sz="1400" b="0" i="1" dirty="0" smtClean="0">
                    <a:solidFill>
                      <a:srgbClr val="33FF0B"/>
                    </a:solidFill>
                  </a:rPr>
                  <a:t>(</a:t>
                </a:r>
                <a:r>
                  <a:rPr lang="en-US" sz="1400" b="0" i="1" dirty="0" err="1" smtClean="0">
                    <a:solidFill>
                      <a:srgbClr val="33FF0B"/>
                    </a:solidFill>
                  </a:rPr>
                  <a:t>Fabaceae</a:t>
                </a:r>
                <a:r>
                  <a:rPr lang="en-US" sz="1400" b="0" i="1" dirty="0" smtClean="0">
                    <a:solidFill>
                      <a:srgbClr val="33FF0B"/>
                    </a:solidFill>
                  </a:rPr>
                  <a:t>)</a:t>
                </a:r>
                <a:endParaRPr lang="en-US" sz="1400" b="0" i="1" dirty="0">
                  <a:solidFill>
                    <a:srgbClr val="33FF0B"/>
                  </a:solidFill>
                </a:endParaRPr>
              </a:p>
            </p:txBody>
          </p:sp>
        </p:grpSp>
        <p:pic>
          <p:nvPicPr>
            <p:cNvPr id="23" name="Picture 5" descr="U:\Project CZ (TSL)\Medicago project\ROS data\2017\jan31 17_Mt18_flg_elf_Sm\Copy of Curves_18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399" y="4287235"/>
              <a:ext cx="2811044" cy="17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U:\Project CZ (TSL)\Medicago project\ROS data\2017\jan27_Mt_l012_flg_elf\Copy of Curves_26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724" y="4288413"/>
              <a:ext cx="2803884" cy="171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-12878" y="6524402"/>
              <a:ext cx="24966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GB" b="0" dirty="0" err="1" smtClean="0">
                  <a:solidFill>
                    <a:schemeClr val="bg1"/>
                  </a:solidFill>
                </a:rPr>
                <a:t>Pfeilmeier</a:t>
              </a:r>
              <a:r>
                <a:rPr lang="en-GB" b="0" dirty="0" smtClean="0">
                  <a:solidFill>
                    <a:schemeClr val="bg1"/>
                  </a:solidFill>
                </a:rPr>
                <a:t> et </a:t>
              </a:r>
              <a:r>
                <a:rPr lang="en-GB" b="0" dirty="0">
                  <a:solidFill>
                    <a:schemeClr val="bg1"/>
                  </a:solidFill>
                </a:rPr>
                <a:t>al</a:t>
              </a:r>
              <a:r>
                <a:rPr lang="en-GB" b="0" dirty="0" smtClean="0">
                  <a:solidFill>
                    <a:schemeClr val="bg1"/>
                  </a:solidFill>
                </a:rPr>
                <a:t>., </a:t>
              </a:r>
              <a:r>
                <a:rPr lang="en-GB" b="0" i="1" dirty="0" err="1" smtClean="0">
                  <a:solidFill>
                    <a:schemeClr val="bg1"/>
                  </a:solidFill>
                </a:rPr>
                <a:t>bioRxiv</a:t>
              </a:r>
              <a:r>
                <a:rPr lang="en-GB" b="0" i="1" dirty="0" smtClean="0">
                  <a:solidFill>
                    <a:schemeClr val="bg1"/>
                  </a:solidFill>
                </a:rPr>
                <a:t> </a:t>
              </a:r>
              <a:r>
                <a:rPr lang="en-GB" b="0" dirty="0" smtClean="0">
                  <a:solidFill>
                    <a:schemeClr val="bg1"/>
                  </a:solidFill>
                </a:rPr>
                <a:t>2017</a:t>
              </a:r>
              <a:endParaRPr lang="en-GB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877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0" y="14288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to engineer anti-bacterial immunity in crops</a:t>
            </a:r>
          </a:p>
          <a:p>
            <a:pPr eaLnBrk="0" hangingPunct="0">
              <a:defRPr/>
            </a:pP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Expression of EFR in </a:t>
            </a:r>
            <a:r>
              <a:rPr lang="en-GB" sz="2000" b="0" i="1" dirty="0" err="1" smtClean="0">
                <a:solidFill>
                  <a:schemeClr val="bg1"/>
                </a:solidFill>
                <a:cs typeface="+mn-cs"/>
              </a:rPr>
              <a:t>Medicago</a:t>
            </a: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 does not significantly affect </a:t>
            </a:r>
            <a:r>
              <a:rPr lang="en-GB" sz="2000" b="0" i="1" dirty="0" err="1" smtClean="0">
                <a:solidFill>
                  <a:schemeClr val="bg1"/>
                </a:solidFill>
                <a:cs typeface="+mn-cs"/>
              </a:rPr>
              <a:t>rhizobial</a:t>
            </a: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 symbiosis </a:t>
            </a:r>
            <a:endParaRPr lang="en-GB" sz="2000" b="0" i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0" name="Picture 18" descr="r Sebastian Pfeilme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913259"/>
            <a:ext cx="53228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453317" y="1260399"/>
            <a:ext cx="3040437" cy="2265736"/>
            <a:chOff x="210510" y="1288833"/>
            <a:chExt cx="3040437" cy="2265736"/>
          </a:xfrm>
        </p:grpSpPr>
        <p:pic>
          <p:nvPicPr>
            <p:cNvPr id="22" name="Picture 6" descr="U:\Project CZ (TSL)\Medicago project\Infection threads\Jan04 17_octnovdec2016_combined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12" b="18782"/>
            <a:stretch/>
          </p:blipFill>
          <p:spPr bwMode="auto">
            <a:xfrm>
              <a:off x="210510" y="2060848"/>
              <a:ext cx="3040437" cy="149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U:\Project CZ (TSL)\Medicago project\Infection threads\Oct 2016\Oct26 16_EFR-Mt_IT\image0012_crop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322" y="129294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U:\Project CZ (TSL)\Medicago project\Infection threads\Oct 2016\Oct26 16_EFR-Mt_IT\image0004_crop.t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686" y="129294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U:\Project CZ (TSL)\Medicago project\Infection threads\Oct 2016\Oct26 16_EFR-Mt_IT\image0003_crop.t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708" y="1288833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U:\Project CZ (TSL)\Medicago project\Infection threads\Oct 2016\Oct26 16_EFR-Mt_IT\image0001_crop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1" y="129660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17"/>
          <p:cNvSpPr txBox="1">
            <a:spLocks noChangeArrowheads="1"/>
          </p:cNvSpPr>
          <p:nvPr/>
        </p:nvSpPr>
        <p:spPr bwMode="auto">
          <a:xfrm>
            <a:off x="1631035" y="957350"/>
            <a:ext cx="25763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0" dirty="0" smtClean="0">
                <a:solidFill>
                  <a:srgbClr val="33FF0B"/>
                </a:solidFill>
              </a:rPr>
              <a:t>Early events (7 dpi)</a:t>
            </a:r>
            <a:endParaRPr lang="en-US" sz="1400" b="0" dirty="0">
              <a:solidFill>
                <a:srgbClr val="33FF0B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5656" y="3891960"/>
            <a:ext cx="2902818" cy="2913093"/>
            <a:chOff x="1475656" y="3891960"/>
            <a:chExt cx="2902818" cy="2913093"/>
          </a:xfrm>
        </p:grpSpPr>
        <p:pic>
          <p:nvPicPr>
            <p:cNvPr id="36" name="Picture 2" descr="U:\Project CZ (TSL)\Medicago project\Nitrogenase activity\Dez13 16_ARA3\ethylene per pink nodules_right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1"/>
            <a:stretch/>
          </p:blipFill>
          <p:spPr bwMode="auto">
            <a:xfrm>
              <a:off x="1475656" y="4202033"/>
              <a:ext cx="2867857" cy="2278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17"/>
            <p:cNvSpPr txBox="1">
              <a:spLocks noChangeArrowheads="1"/>
            </p:cNvSpPr>
            <p:nvPr/>
          </p:nvSpPr>
          <p:spPr bwMode="auto">
            <a:xfrm>
              <a:off x="1719372" y="3891960"/>
              <a:ext cx="25763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dirty="0" err="1" smtClean="0">
                  <a:solidFill>
                    <a:srgbClr val="33FF0B"/>
                  </a:solidFill>
                </a:rPr>
                <a:t>Nitrogenase</a:t>
              </a:r>
              <a:r>
                <a:rPr lang="en-US" sz="1400" b="0" dirty="0" smtClean="0">
                  <a:solidFill>
                    <a:srgbClr val="33FF0B"/>
                  </a:solidFill>
                </a:rPr>
                <a:t> activity (28 dpi)</a:t>
              </a:r>
              <a:endParaRPr lang="en-US" sz="1400" b="0" dirty="0">
                <a:solidFill>
                  <a:srgbClr val="33FF0B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681471" y="6528054"/>
              <a:ext cx="16970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0" dirty="0" smtClean="0">
                  <a:solidFill>
                    <a:schemeClr val="bg1"/>
                  </a:solidFill>
                </a:rPr>
                <a:t>5.10</a:t>
              </a:r>
              <a:r>
                <a:rPr lang="en-GB" b="0" baseline="30000" dirty="0" smtClean="0">
                  <a:solidFill>
                    <a:schemeClr val="bg1"/>
                  </a:solidFill>
                </a:rPr>
                <a:t>5</a:t>
              </a:r>
              <a:r>
                <a:rPr lang="en-GB" b="0" dirty="0" smtClean="0">
                  <a:solidFill>
                    <a:schemeClr val="bg1"/>
                  </a:solidFill>
                </a:rPr>
                <a:t> </a:t>
              </a:r>
              <a:r>
                <a:rPr lang="en-GB" b="0" dirty="0" err="1" smtClean="0">
                  <a:solidFill>
                    <a:schemeClr val="bg1"/>
                  </a:solidFill>
                </a:rPr>
                <a:t>cfu</a:t>
              </a:r>
              <a:r>
                <a:rPr lang="en-GB" b="0" dirty="0" smtClean="0">
                  <a:solidFill>
                    <a:schemeClr val="bg1"/>
                  </a:solidFill>
                </a:rPr>
                <a:t>/mL </a:t>
              </a:r>
              <a:r>
                <a:rPr lang="en-GB" b="0" i="1" dirty="0">
                  <a:solidFill>
                    <a:schemeClr val="bg1"/>
                  </a:solidFill>
                </a:rPr>
                <a:t>Sm</a:t>
              </a:r>
              <a:r>
                <a:rPr lang="en-GB" b="0" dirty="0">
                  <a:solidFill>
                    <a:schemeClr val="bg1"/>
                  </a:solidFill>
                </a:rPr>
                <a:t> 1021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441952" y="3526135"/>
            <a:ext cx="2133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 smtClean="0">
                <a:solidFill>
                  <a:schemeClr val="bg1"/>
                </a:solidFill>
              </a:rPr>
              <a:t>5.10</a:t>
            </a:r>
            <a:r>
              <a:rPr lang="en-GB" b="0" baseline="30000" dirty="0" smtClean="0">
                <a:solidFill>
                  <a:schemeClr val="bg1"/>
                </a:solidFill>
              </a:rPr>
              <a:t>5</a:t>
            </a:r>
            <a:r>
              <a:rPr lang="en-GB" b="0" dirty="0" smtClean="0">
                <a:solidFill>
                  <a:schemeClr val="bg1"/>
                </a:solidFill>
              </a:rPr>
              <a:t> </a:t>
            </a:r>
            <a:r>
              <a:rPr lang="en-GB" b="0" dirty="0" err="1" smtClean="0">
                <a:solidFill>
                  <a:schemeClr val="bg1"/>
                </a:solidFill>
              </a:rPr>
              <a:t>cfu</a:t>
            </a:r>
            <a:r>
              <a:rPr lang="en-GB" b="0" dirty="0" smtClean="0">
                <a:solidFill>
                  <a:schemeClr val="bg1"/>
                </a:solidFill>
              </a:rPr>
              <a:t>/mL </a:t>
            </a:r>
            <a:r>
              <a:rPr lang="en-GB" b="0" i="1" dirty="0">
                <a:solidFill>
                  <a:schemeClr val="bg1"/>
                </a:solidFill>
              </a:rPr>
              <a:t>Sm</a:t>
            </a:r>
            <a:r>
              <a:rPr lang="en-GB" b="0" dirty="0">
                <a:solidFill>
                  <a:schemeClr val="bg1"/>
                </a:solidFill>
              </a:rPr>
              <a:t> </a:t>
            </a:r>
            <a:r>
              <a:rPr lang="en-GB" b="0" dirty="0" smtClean="0">
                <a:solidFill>
                  <a:schemeClr val="bg1"/>
                </a:solidFill>
              </a:rPr>
              <a:t>1021 (</a:t>
            </a:r>
            <a:r>
              <a:rPr lang="en-GB" b="0" i="1" dirty="0" err="1" smtClean="0">
                <a:solidFill>
                  <a:schemeClr val="bg1"/>
                </a:solidFill>
              </a:rPr>
              <a:t>lacZ</a:t>
            </a:r>
            <a:r>
              <a:rPr lang="en-GB" b="0" dirty="0" smtClean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17705" y="930837"/>
            <a:ext cx="2979490" cy="2894114"/>
            <a:chOff x="5017705" y="930837"/>
            <a:chExt cx="2979490" cy="2894114"/>
          </a:xfrm>
        </p:grpSpPr>
        <p:grpSp>
          <p:nvGrpSpPr>
            <p:cNvPr id="3" name="Group 2"/>
            <p:cNvGrpSpPr/>
            <p:nvPr/>
          </p:nvGrpSpPr>
          <p:grpSpPr>
            <a:xfrm>
              <a:off x="5017705" y="930837"/>
              <a:ext cx="2882293" cy="2587980"/>
              <a:chOff x="5017705" y="930837"/>
              <a:chExt cx="2882293" cy="2587980"/>
            </a:xfrm>
          </p:grpSpPr>
          <p:pic>
            <p:nvPicPr>
              <p:cNvPr id="35" name="Picture 2" descr="U:\Project CZ (TSL)\Medicago project\Nitrogenase activity\Dez13 16_ARA3\total nodules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772"/>
              <a:stretch/>
            </p:blipFill>
            <p:spPr bwMode="auto">
              <a:xfrm>
                <a:off x="5017705" y="1242475"/>
                <a:ext cx="2882293" cy="2276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17"/>
              <p:cNvSpPr txBox="1">
                <a:spLocks noChangeArrowheads="1"/>
              </p:cNvSpPr>
              <p:nvPr/>
            </p:nvSpPr>
            <p:spPr bwMode="auto">
              <a:xfrm>
                <a:off x="5170661" y="930837"/>
                <a:ext cx="257637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0" dirty="0" smtClean="0">
                    <a:solidFill>
                      <a:srgbClr val="33FF0B"/>
                    </a:solidFill>
                  </a:rPr>
                  <a:t>Nodule number (28 dpi)</a:t>
                </a:r>
                <a:endParaRPr lang="en-US" sz="1400" b="0" dirty="0">
                  <a:solidFill>
                    <a:srgbClr val="33FF0B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6300192" y="3547952"/>
              <a:ext cx="16970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0" dirty="0" smtClean="0">
                  <a:solidFill>
                    <a:schemeClr val="bg1"/>
                  </a:solidFill>
                </a:rPr>
                <a:t>5.10</a:t>
              </a:r>
              <a:r>
                <a:rPr lang="en-GB" b="0" baseline="30000" dirty="0" smtClean="0">
                  <a:solidFill>
                    <a:schemeClr val="bg1"/>
                  </a:solidFill>
                </a:rPr>
                <a:t>5</a:t>
              </a:r>
              <a:r>
                <a:rPr lang="en-GB" b="0" dirty="0" smtClean="0">
                  <a:solidFill>
                    <a:schemeClr val="bg1"/>
                  </a:solidFill>
                </a:rPr>
                <a:t> </a:t>
              </a:r>
              <a:r>
                <a:rPr lang="en-GB" b="0" dirty="0" err="1" smtClean="0">
                  <a:solidFill>
                    <a:schemeClr val="bg1"/>
                  </a:solidFill>
                </a:rPr>
                <a:t>cfu</a:t>
              </a:r>
              <a:r>
                <a:rPr lang="en-GB" b="0" dirty="0" smtClean="0">
                  <a:solidFill>
                    <a:schemeClr val="bg1"/>
                  </a:solidFill>
                </a:rPr>
                <a:t>/mL </a:t>
              </a:r>
              <a:r>
                <a:rPr lang="en-GB" b="0" i="1" dirty="0">
                  <a:solidFill>
                    <a:schemeClr val="bg1"/>
                  </a:solidFill>
                </a:rPr>
                <a:t>Sm</a:t>
              </a:r>
              <a:r>
                <a:rPr lang="en-GB" b="0" dirty="0">
                  <a:solidFill>
                    <a:schemeClr val="bg1"/>
                  </a:solidFill>
                </a:rPr>
                <a:t> 1021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04048" y="3889854"/>
            <a:ext cx="3235144" cy="2867299"/>
            <a:chOff x="5004048" y="3889854"/>
            <a:chExt cx="3235144" cy="2867299"/>
          </a:xfrm>
        </p:grpSpPr>
        <p:pic>
          <p:nvPicPr>
            <p:cNvPr id="21" name="Picture 3" descr="U:\Project CZ (TSL)\Medicago project\Plant pictures\Mt02-10-11_plant pictures\16647 S.Pfeilmeier_28 dpi\all combined.tif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54" b="2608"/>
            <a:stretch/>
          </p:blipFill>
          <p:spPr bwMode="auto">
            <a:xfrm>
              <a:off x="5004048" y="4207132"/>
              <a:ext cx="3218940" cy="227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17"/>
            <p:cNvSpPr txBox="1">
              <a:spLocks noChangeArrowheads="1"/>
            </p:cNvSpPr>
            <p:nvPr/>
          </p:nvSpPr>
          <p:spPr bwMode="auto">
            <a:xfrm>
              <a:off x="5292080" y="3889854"/>
              <a:ext cx="25763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0" dirty="0" smtClean="0">
                  <a:solidFill>
                    <a:srgbClr val="33FF0B"/>
                  </a:solidFill>
                </a:rPr>
                <a:t>Plant growth (28 dpi)</a:t>
              </a:r>
              <a:endParaRPr lang="en-US" sz="1400" b="0" dirty="0">
                <a:solidFill>
                  <a:srgbClr val="33FF0B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42189" y="6480154"/>
              <a:ext cx="16970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0" dirty="0" smtClean="0">
                  <a:solidFill>
                    <a:schemeClr val="bg1"/>
                  </a:solidFill>
                </a:rPr>
                <a:t>5.10</a:t>
              </a:r>
              <a:r>
                <a:rPr lang="en-GB" b="0" baseline="30000" dirty="0" smtClean="0">
                  <a:solidFill>
                    <a:schemeClr val="bg1"/>
                  </a:solidFill>
                </a:rPr>
                <a:t>5</a:t>
              </a:r>
              <a:r>
                <a:rPr lang="en-GB" b="0" dirty="0" smtClean="0">
                  <a:solidFill>
                    <a:schemeClr val="bg1"/>
                  </a:solidFill>
                </a:rPr>
                <a:t> </a:t>
              </a:r>
              <a:r>
                <a:rPr lang="en-GB" b="0" dirty="0" err="1" smtClean="0">
                  <a:solidFill>
                    <a:schemeClr val="bg1"/>
                  </a:solidFill>
                </a:rPr>
                <a:t>cfu</a:t>
              </a:r>
              <a:r>
                <a:rPr lang="en-GB" b="0" dirty="0" smtClean="0">
                  <a:solidFill>
                    <a:schemeClr val="bg1"/>
                  </a:solidFill>
                </a:rPr>
                <a:t>/mL </a:t>
              </a:r>
              <a:r>
                <a:rPr lang="en-GB" b="0" i="1" dirty="0">
                  <a:solidFill>
                    <a:schemeClr val="bg1"/>
                  </a:solidFill>
                </a:rPr>
                <a:t>Sm</a:t>
              </a:r>
              <a:r>
                <a:rPr lang="en-GB" b="0" dirty="0">
                  <a:solidFill>
                    <a:schemeClr val="bg1"/>
                  </a:solidFill>
                </a:rPr>
                <a:t> 1021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66626" y="6564862"/>
            <a:ext cx="24966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GB" b="0" dirty="0" err="1" smtClean="0">
                <a:solidFill>
                  <a:schemeClr val="bg1"/>
                </a:solidFill>
              </a:rPr>
              <a:t>Pfeilmeier</a:t>
            </a:r>
            <a:r>
              <a:rPr lang="en-GB" b="0" dirty="0" smtClean="0">
                <a:solidFill>
                  <a:schemeClr val="bg1"/>
                </a:solidFill>
              </a:rPr>
              <a:t> et </a:t>
            </a:r>
            <a:r>
              <a:rPr lang="en-GB" b="0" dirty="0">
                <a:solidFill>
                  <a:schemeClr val="bg1"/>
                </a:solidFill>
              </a:rPr>
              <a:t>al</a:t>
            </a:r>
            <a:r>
              <a:rPr lang="en-GB" b="0" dirty="0" smtClean="0">
                <a:solidFill>
                  <a:schemeClr val="bg1"/>
                </a:solidFill>
              </a:rPr>
              <a:t>., </a:t>
            </a:r>
            <a:r>
              <a:rPr lang="en-GB" b="0" i="1" dirty="0" err="1" smtClean="0">
                <a:solidFill>
                  <a:schemeClr val="bg1"/>
                </a:solidFill>
              </a:rPr>
              <a:t>bioRxiv</a:t>
            </a:r>
            <a:r>
              <a:rPr lang="en-GB" b="0" i="1" dirty="0" smtClean="0">
                <a:solidFill>
                  <a:schemeClr val="bg1"/>
                </a:solidFill>
              </a:rPr>
              <a:t> </a:t>
            </a:r>
            <a:r>
              <a:rPr lang="en-GB" b="0" dirty="0" smtClean="0">
                <a:solidFill>
                  <a:schemeClr val="bg1"/>
                </a:solidFill>
              </a:rPr>
              <a:t>2017</a:t>
            </a:r>
            <a:endParaRPr lang="en-GB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06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0" y="14288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to engineer anti-bacterial immunity in crops</a:t>
            </a:r>
          </a:p>
          <a:p>
            <a:pPr eaLnBrk="0" hangingPunct="0">
              <a:defRPr/>
            </a:pP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Expression of EFR in </a:t>
            </a:r>
            <a:r>
              <a:rPr lang="en-GB" sz="2000" b="0" i="1" dirty="0" err="1" smtClean="0">
                <a:solidFill>
                  <a:schemeClr val="bg1"/>
                </a:solidFill>
                <a:cs typeface="+mn-cs"/>
              </a:rPr>
              <a:t>Medicago</a:t>
            </a: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 increases resistance to </a:t>
            </a:r>
            <a:r>
              <a:rPr lang="en-GB" sz="2000" b="0" i="1" dirty="0" err="1" smtClean="0">
                <a:solidFill>
                  <a:schemeClr val="bg1"/>
                </a:solidFill>
                <a:cs typeface="+mn-cs"/>
              </a:rPr>
              <a:t>Ralstonia</a:t>
            </a:r>
            <a:endParaRPr lang="en-GB" sz="2000" b="0" i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0" name="Picture 18" descr="r Sebastian Pfeilme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913259"/>
            <a:ext cx="532286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0" y="6357886"/>
            <a:ext cx="3347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b="0" dirty="0" err="1" smtClean="0">
                <a:solidFill>
                  <a:schemeClr val="bg1"/>
                </a:solidFill>
              </a:rPr>
              <a:t>Pfeilmeier</a:t>
            </a:r>
            <a:r>
              <a:rPr lang="en-GB" b="0" dirty="0" smtClean="0">
                <a:solidFill>
                  <a:schemeClr val="bg1"/>
                </a:solidFill>
              </a:rPr>
              <a:t> et </a:t>
            </a:r>
            <a:r>
              <a:rPr lang="en-GB" b="0" dirty="0">
                <a:solidFill>
                  <a:schemeClr val="bg1"/>
                </a:solidFill>
              </a:rPr>
              <a:t>al</a:t>
            </a:r>
            <a:r>
              <a:rPr lang="en-GB" b="0" dirty="0" smtClean="0">
                <a:solidFill>
                  <a:schemeClr val="bg1"/>
                </a:solidFill>
              </a:rPr>
              <a:t>., </a:t>
            </a:r>
            <a:r>
              <a:rPr lang="en-GB" b="0" i="1" dirty="0" err="1" smtClean="0">
                <a:solidFill>
                  <a:schemeClr val="bg1"/>
                </a:solidFill>
              </a:rPr>
              <a:t>bioRxiv</a:t>
            </a:r>
            <a:r>
              <a:rPr lang="en-GB" b="0" i="1" dirty="0" smtClean="0">
                <a:solidFill>
                  <a:schemeClr val="bg1"/>
                </a:solidFill>
              </a:rPr>
              <a:t> </a:t>
            </a:r>
            <a:r>
              <a:rPr lang="en-GB" b="0" dirty="0" smtClean="0">
                <a:solidFill>
                  <a:schemeClr val="bg1"/>
                </a:solidFill>
              </a:rPr>
              <a:t>2017</a:t>
            </a:r>
          </a:p>
          <a:p>
            <a:pPr eaLnBrk="1" hangingPunct="1"/>
            <a:r>
              <a:rPr lang="en-GB" b="0" dirty="0" smtClean="0">
                <a:solidFill>
                  <a:schemeClr val="bg1"/>
                </a:solidFill>
              </a:rPr>
              <a:t>Collaboration:  N. </a:t>
            </a:r>
            <a:r>
              <a:rPr lang="en-GB" b="0" dirty="0" err="1" smtClean="0">
                <a:solidFill>
                  <a:schemeClr val="bg1"/>
                </a:solidFill>
              </a:rPr>
              <a:t>Peeters</a:t>
            </a:r>
            <a:r>
              <a:rPr lang="en-GB" b="0" dirty="0" smtClean="0">
                <a:solidFill>
                  <a:schemeClr val="bg1"/>
                </a:solidFill>
              </a:rPr>
              <a:t>, A. Morel (Toulouse)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21" name="Picture 3" descr="U:\Project CZ (TSL)\Medicago project\Ralstonia Infection_Nemo Peeters\Oct 2016_Mt-Rs\Mt-Rs\Pictures from the 14th Oct\overview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2" t="49110" b="12173"/>
          <a:stretch/>
        </p:blipFill>
        <p:spPr bwMode="auto">
          <a:xfrm>
            <a:off x="6452316" y="3840208"/>
            <a:ext cx="2387173" cy="18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U:\Project CZ (TSL)\Medicago project\Ralstonia Infection_Nemo Peeters\Oct 2016_Mt-Rs\Mt-Rs\Pictures from the 14th Oct\overview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r="1634" b="61044"/>
          <a:stretch/>
        </p:blipFill>
        <p:spPr bwMode="auto">
          <a:xfrm>
            <a:off x="6452316" y="1271997"/>
            <a:ext cx="2281872" cy="190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U:\Project CZ (TSL)\Medicago project\Ralstonia Infection_Nemo Peeters\Oct 2016_Mt-Rs\Mt-Rs\Pictures from the 14th Oct\overview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30" b="61044"/>
          <a:stretch/>
        </p:blipFill>
        <p:spPr bwMode="auto">
          <a:xfrm>
            <a:off x="3778206" y="1235715"/>
            <a:ext cx="2622593" cy="190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U:\Project CZ (TSL)\Medicago project\Ralstonia Infection_Nemo Peeters\Oct 2016_Mt-Rs\Mt-Rs\Pictures from the 14th Oct\overview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49110" r="50758" b="12173"/>
          <a:stretch/>
        </p:blipFill>
        <p:spPr bwMode="auto">
          <a:xfrm>
            <a:off x="4043966" y="3902779"/>
            <a:ext cx="2408350" cy="18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3726689" y="2948046"/>
            <a:ext cx="95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smtClean="0">
                <a:solidFill>
                  <a:schemeClr val="bg1"/>
                </a:solidFill>
              </a:rPr>
              <a:t>26-2_WT</a:t>
            </a:r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426558" y="2946415"/>
            <a:ext cx="1156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smtClean="0">
                <a:solidFill>
                  <a:schemeClr val="bg1"/>
                </a:solidFill>
              </a:rPr>
              <a:t>26-8_EFR</a:t>
            </a:r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07904" y="5641503"/>
            <a:ext cx="95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 smtClean="0">
                <a:solidFill>
                  <a:schemeClr val="bg1"/>
                </a:solidFill>
              </a:rPr>
              <a:t>18-3_WT</a:t>
            </a:r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07773" y="5639872"/>
            <a:ext cx="1156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 smtClean="0">
                <a:solidFill>
                  <a:schemeClr val="bg1"/>
                </a:solidFill>
              </a:rPr>
              <a:t>18-1_EFR</a:t>
            </a:r>
            <a:endParaRPr lang="en-GB" sz="1400" b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5" y="1414747"/>
            <a:ext cx="3385078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5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0" y="14288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Transfer of EFR to engineer anti-bacterial immunity in crops</a:t>
            </a:r>
          </a:p>
          <a:p>
            <a:pPr eaLnBrk="0" hangingPunct="0">
              <a:defRPr/>
            </a:pPr>
            <a:r>
              <a:rPr lang="en-GB" sz="2000" b="0" i="1" dirty="0" smtClean="0">
                <a:solidFill>
                  <a:schemeClr val="bg1"/>
                </a:solidFill>
                <a:cs typeface="+mn-cs"/>
              </a:rPr>
              <a:t>Conclusions</a:t>
            </a: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989" y="1412776"/>
            <a:ext cx="8908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0" dirty="0" smtClean="0">
                <a:solidFill>
                  <a:schemeClr val="bg1"/>
                </a:solidFill>
              </a:rPr>
              <a:t>EFR transfer confers enhanced resistance in multiple plant families.</a:t>
            </a:r>
          </a:p>
          <a:p>
            <a:pPr marL="342900" indent="-342900">
              <a:buFont typeface="Wingdings" charset="2"/>
              <a:buChar char="Ø"/>
            </a:pPr>
            <a:endParaRPr lang="en-US" sz="2400" b="0" dirty="0">
              <a:solidFill>
                <a:schemeClr val="bg1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400" b="0" dirty="0" smtClean="0">
                <a:solidFill>
                  <a:schemeClr val="bg1"/>
                </a:solidFill>
              </a:rPr>
              <a:t>Rhizobium most likely evades or suppress PTI during modulation, or the plant ‘select’ symbionts and commensals</a:t>
            </a:r>
            <a:r>
              <a:rPr lang="is-IS" sz="2400" b="0" dirty="0" smtClean="0">
                <a:solidFill>
                  <a:schemeClr val="bg1"/>
                </a:solidFill>
              </a:rPr>
              <a:t>…</a:t>
            </a:r>
            <a:endParaRPr lang="en-US" sz="2400" b="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charset="2"/>
              <a:buChar char="Ø"/>
            </a:pPr>
            <a:endParaRPr lang="en-US" sz="2400" b="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400" b="0" dirty="0" smtClean="0">
                <a:solidFill>
                  <a:schemeClr val="bg1"/>
                </a:solidFill>
              </a:rPr>
              <a:t>Unbiased microbiome studies are required to assess the extent to which EFR affects interactions with commensal bacteria</a:t>
            </a:r>
            <a:r>
              <a:rPr lang="is-IS" sz="2400" b="0" dirty="0" smtClean="0">
                <a:solidFill>
                  <a:schemeClr val="bg1"/>
                </a:solidFill>
              </a:rPr>
              <a:t>…</a:t>
            </a:r>
            <a:endParaRPr lang="en-US" sz="2400" b="0" dirty="0">
              <a:solidFill>
                <a:schemeClr val="bg1"/>
              </a:solidFill>
            </a:endParaRPr>
          </a:p>
          <a:p>
            <a:pPr marL="342900" indent="-342900">
              <a:buFont typeface="Wingdings" charset="2"/>
              <a:buChar char="Ø"/>
            </a:pPr>
            <a:endParaRPr lang="en-US" sz="2400" b="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400" b="0" dirty="0" smtClean="0">
                <a:solidFill>
                  <a:schemeClr val="bg1"/>
                </a:solidFill>
              </a:rPr>
              <a:t>More field trials are required, although current data suggest that </a:t>
            </a:r>
            <a:r>
              <a:rPr lang="en-US" sz="2400" b="0" i="1" dirty="0" smtClean="0">
                <a:solidFill>
                  <a:schemeClr val="bg1"/>
                </a:solidFill>
              </a:rPr>
              <a:t>EFR</a:t>
            </a:r>
            <a:r>
              <a:rPr lang="en-US" sz="2400" b="0" dirty="0" smtClean="0">
                <a:solidFill>
                  <a:schemeClr val="bg1"/>
                </a:solidFill>
              </a:rPr>
              <a:t> expression does not negatively affects plant traits</a:t>
            </a:r>
            <a:r>
              <a:rPr lang="is-IS" sz="2400" b="0" dirty="0" smtClean="0">
                <a:solidFill>
                  <a:schemeClr val="bg1"/>
                </a:solidFill>
              </a:rPr>
              <a:t>…</a:t>
            </a:r>
            <a:endParaRPr lang="en-US" sz="24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6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Other examples of successful PRR transfer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6" y="611646"/>
            <a:ext cx="3888432" cy="1426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620688"/>
            <a:ext cx="4318286" cy="1417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95" y="2132856"/>
            <a:ext cx="3888433" cy="12087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88" y="2132856"/>
            <a:ext cx="4353242" cy="11271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52" y="3512089"/>
            <a:ext cx="3888432" cy="15045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t="1" r="55263" b="-7073"/>
          <a:stretch/>
        </p:blipFill>
        <p:spPr>
          <a:xfrm>
            <a:off x="5220072" y="3231887"/>
            <a:ext cx="3537626" cy="1971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984" y="3519459"/>
            <a:ext cx="4331703" cy="1651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533" y="5239224"/>
            <a:ext cx="4335154" cy="1385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611" y="5108436"/>
            <a:ext cx="3899589" cy="16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28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2925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Identifying new (family-specific) PRRs to deploy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22377" y="2708920"/>
            <a:ext cx="2088232" cy="1440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0899" y="3140968"/>
            <a:ext cx="1005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PRRs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rot="5400000">
            <a:off x="4270438" y="2204853"/>
            <a:ext cx="7201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2528330" y="908720"/>
            <a:ext cx="4200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FF00"/>
                </a:solidFill>
              </a:rPr>
              <a:t>r</a:t>
            </a:r>
            <a:r>
              <a:rPr lang="en-US" sz="1800" b="0" dirty="0" smtClean="0">
                <a:solidFill>
                  <a:srgbClr val="FFFF00"/>
                </a:solidFill>
              </a:rPr>
              <a:t>everse-genetics</a:t>
            </a:r>
          </a:p>
          <a:p>
            <a:pPr algn="ctr"/>
            <a:r>
              <a:rPr lang="en-US" sz="1800" b="0" dirty="0" smtClean="0">
                <a:solidFill>
                  <a:schemeClr val="bg1"/>
                </a:solidFill>
              </a:rPr>
              <a:t>(</a:t>
            </a:r>
            <a:r>
              <a:rPr lang="en-US" sz="1800" b="0" i="1" dirty="0" err="1" smtClean="0">
                <a:solidFill>
                  <a:schemeClr val="bg1"/>
                </a:solidFill>
              </a:rPr>
              <a:t>eg</a:t>
            </a:r>
            <a:r>
              <a:rPr lang="en-US" sz="1800" b="0" i="1" dirty="0" smtClean="0">
                <a:solidFill>
                  <a:schemeClr val="bg1"/>
                </a:solidFill>
              </a:rPr>
              <a:t>.</a:t>
            </a:r>
            <a:r>
              <a:rPr lang="en-US" sz="1800" b="0" dirty="0" smtClean="0">
                <a:solidFill>
                  <a:schemeClr val="bg1"/>
                </a:solidFill>
              </a:rPr>
              <a:t> RKs and RLPs mutant collections, </a:t>
            </a:r>
          </a:p>
          <a:p>
            <a:pPr algn="ctr"/>
            <a:r>
              <a:rPr lang="en-US" sz="1800" b="0" dirty="0" smtClean="0">
                <a:solidFill>
                  <a:schemeClr val="bg1"/>
                </a:solidFill>
              </a:rPr>
              <a:t>natural variation)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V="1">
            <a:off x="4266500" y="4653148"/>
            <a:ext cx="7201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3541915" y="5157192"/>
            <a:ext cx="216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FF00"/>
                </a:solidFill>
              </a:rPr>
              <a:t>HT screening using</a:t>
            </a:r>
          </a:p>
          <a:p>
            <a:pPr algn="ctr"/>
            <a:r>
              <a:rPr lang="en-US" sz="1800" b="0" dirty="0">
                <a:solidFill>
                  <a:srgbClr val="FFFF00"/>
                </a:solidFill>
              </a:rPr>
              <a:t>c</a:t>
            </a:r>
            <a:r>
              <a:rPr lang="en-US" sz="1800" b="0" dirty="0" smtClean="0">
                <a:solidFill>
                  <a:srgbClr val="FFFF00"/>
                </a:solidFill>
              </a:rPr>
              <a:t>ell-based assays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2758259" y="3429000"/>
            <a:ext cx="7201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5854603" y="3429000"/>
            <a:ext cx="7201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94969" y="2967426"/>
            <a:ext cx="2275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FF00"/>
                </a:solidFill>
              </a:rPr>
              <a:t>co-receptors</a:t>
            </a:r>
          </a:p>
          <a:p>
            <a:pPr algn="ctr"/>
            <a:r>
              <a:rPr lang="en-US" sz="1800" b="0" dirty="0" smtClean="0">
                <a:solidFill>
                  <a:srgbClr val="FFFF00"/>
                </a:solidFill>
              </a:rPr>
              <a:t>as molecular baits</a:t>
            </a:r>
          </a:p>
          <a:p>
            <a:pPr algn="ctr"/>
            <a:r>
              <a:rPr lang="en-US" sz="1800" b="0" dirty="0" smtClean="0">
                <a:solidFill>
                  <a:schemeClr val="bg1"/>
                </a:solidFill>
              </a:rPr>
              <a:t>(</a:t>
            </a:r>
            <a:r>
              <a:rPr lang="en-US" sz="1800" b="0" i="1" dirty="0" err="1" smtClean="0">
                <a:solidFill>
                  <a:schemeClr val="bg1"/>
                </a:solidFill>
              </a:rPr>
              <a:t>eg</a:t>
            </a:r>
            <a:r>
              <a:rPr lang="en-US" sz="1800" b="0" i="1" dirty="0" smtClean="0">
                <a:solidFill>
                  <a:schemeClr val="bg1"/>
                </a:solidFill>
              </a:rPr>
              <a:t>.</a:t>
            </a:r>
            <a:r>
              <a:rPr lang="en-US" sz="1800" b="0" dirty="0" smtClean="0">
                <a:solidFill>
                  <a:schemeClr val="bg1"/>
                </a:solidFill>
              </a:rPr>
              <a:t> BAK1, CERK1)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9353" y="3106095"/>
            <a:ext cx="2173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FF00"/>
                </a:solidFill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</a:rPr>
              <a:t>igand ‘fishing’</a:t>
            </a:r>
          </a:p>
          <a:p>
            <a:pPr algn="ctr"/>
            <a:r>
              <a:rPr lang="en-US" sz="1800" b="0" dirty="0" smtClean="0">
                <a:solidFill>
                  <a:schemeClr val="bg1"/>
                </a:solidFill>
              </a:rPr>
              <a:t>(</a:t>
            </a:r>
            <a:r>
              <a:rPr lang="en-US" sz="1800" b="0" i="1" dirty="0" err="1" smtClean="0">
                <a:solidFill>
                  <a:schemeClr val="bg1"/>
                </a:solidFill>
              </a:rPr>
              <a:t>eg</a:t>
            </a:r>
            <a:r>
              <a:rPr lang="en-US" sz="1800" b="0" i="1" dirty="0" smtClean="0">
                <a:solidFill>
                  <a:schemeClr val="bg1"/>
                </a:solidFill>
              </a:rPr>
              <a:t>.</a:t>
            </a:r>
            <a:r>
              <a:rPr lang="en-US" sz="1800" b="0" dirty="0" smtClean="0">
                <a:solidFill>
                  <a:schemeClr val="bg1"/>
                </a:solidFill>
              </a:rPr>
              <a:t> biotin-peptide)</a:t>
            </a:r>
          </a:p>
        </p:txBody>
      </p:sp>
      <p:sp>
        <p:nvSpPr>
          <p:cNvPr id="19" name="Text Box 353"/>
          <p:cNvSpPr txBox="1">
            <a:spLocks noChangeArrowheads="1"/>
          </p:cNvSpPr>
          <p:nvPr/>
        </p:nvSpPr>
        <p:spPr bwMode="auto">
          <a:xfrm>
            <a:off x="3779913" y="6351711"/>
            <a:ext cx="53285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b="0" dirty="0" smtClean="0">
                <a:solidFill>
                  <a:schemeClr val="bg1"/>
                </a:solidFill>
              </a:rPr>
              <a:t>N. Holton, F. </a:t>
            </a:r>
            <a:r>
              <a:rPr lang="en-GB" b="0" dirty="0" err="1">
                <a:solidFill>
                  <a:schemeClr val="bg1"/>
                </a:solidFill>
              </a:rPr>
              <a:t>Boutrot</a:t>
            </a:r>
            <a:r>
              <a:rPr lang="en-GB" b="0" dirty="0" smtClean="0">
                <a:solidFill>
                  <a:schemeClr val="bg1"/>
                </a:solidFill>
              </a:rPr>
              <a:t>, J. Rhodes</a:t>
            </a:r>
          </a:p>
          <a:p>
            <a:pPr algn="r">
              <a:defRPr/>
            </a:pPr>
            <a:r>
              <a:rPr lang="en-GB" b="0" dirty="0" smtClean="0">
                <a:solidFill>
                  <a:schemeClr val="bg1"/>
                </a:solidFill>
              </a:rPr>
              <a:t>In collaboration with 2Blades Foundation and many other collaborators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19252" y="4005064"/>
            <a:ext cx="30732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1400" b="0" i="1" dirty="0" err="1" smtClean="0">
                <a:solidFill>
                  <a:srgbClr val="33FF0B"/>
                </a:solidFill>
                <a:cs typeface="+mn-cs"/>
              </a:rPr>
              <a:t>eg</a:t>
            </a:r>
            <a:r>
              <a:rPr lang="en-GB" sz="1400" b="0" i="1" dirty="0" smtClean="0">
                <a:solidFill>
                  <a:srgbClr val="33FF0B"/>
                </a:solidFill>
                <a:cs typeface="+mn-cs"/>
              </a:rPr>
              <a:t>.</a:t>
            </a:r>
            <a:r>
              <a:rPr lang="en-GB" sz="1400" b="0" dirty="0" smtClean="0">
                <a:solidFill>
                  <a:srgbClr val="33FF0B"/>
                </a:solidFill>
                <a:cs typeface="+mn-cs"/>
              </a:rPr>
              <a:t> CSP22 (Saur et al., </a:t>
            </a:r>
            <a:r>
              <a:rPr lang="en-GB" sz="1400" b="0" i="1" dirty="0" smtClean="0">
                <a:solidFill>
                  <a:srgbClr val="33FF0B"/>
                </a:solidFill>
                <a:cs typeface="+mn-cs"/>
              </a:rPr>
              <a:t>PNAS</a:t>
            </a:r>
            <a:r>
              <a:rPr lang="en-GB" sz="1400" b="0" dirty="0" smtClean="0">
                <a:solidFill>
                  <a:srgbClr val="33FF0B"/>
                </a:solidFill>
                <a:cs typeface="+mn-cs"/>
              </a:rPr>
              <a:t> 2016)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83056" y="625432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28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234" name="Group 2"/>
          <p:cNvGrpSpPr>
            <a:grpSpLocks/>
          </p:cNvGrpSpPr>
          <p:nvPr/>
        </p:nvGrpSpPr>
        <p:grpSpPr bwMode="auto">
          <a:xfrm rot="-2682384">
            <a:off x="5892800" y="5000625"/>
            <a:ext cx="1455738" cy="506413"/>
            <a:chOff x="4196" y="3474"/>
            <a:chExt cx="917" cy="319"/>
          </a:xfrm>
        </p:grpSpPr>
        <p:sp>
          <p:nvSpPr>
            <p:cNvPr id="1375235" name="Line 3"/>
            <p:cNvSpPr>
              <a:spLocks noChangeShapeType="1"/>
            </p:cNvSpPr>
            <p:nvPr/>
          </p:nvSpPr>
          <p:spPr bwMode="auto">
            <a:xfrm>
              <a:off x="5103" y="3474"/>
              <a:ext cx="0" cy="31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5236" name="Line 4"/>
            <p:cNvSpPr>
              <a:spLocks noChangeShapeType="1"/>
            </p:cNvSpPr>
            <p:nvPr/>
          </p:nvSpPr>
          <p:spPr bwMode="auto">
            <a:xfrm flipH="1">
              <a:off x="4679" y="3484"/>
              <a:ext cx="42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5237" name="Line 5"/>
            <p:cNvSpPr>
              <a:spLocks noChangeShapeType="1"/>
            </p:cNvSpPr>
            <p:nvPr/>
          </p:nvSpPr>
          <p:spPr bwMode="auto">
            <a:xfrm flipH="1">
              <a:off x="4196" y="3793"/>
              <a:ext cx="9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75238" name="AutoShape 6"/>
          <p:cNvSpPr>
            <a:spLocks noChangeArrowheads="1"/>
          </p:cNvSpPr>
          <p:nvPr/>
        </p:nvSpPr>
        <p:spPr bwMode="auto">
          <a:xfrm>
            <a:off x="2292350" y="4999038"/>
            <a:ext cx="3944938" cy="12239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FF00">
                  <a:gamma/>
                  <a:tint val="38039"/>
                  <a:invGamma/>
                </a:srgbClr>
              </a:gs>
              <a:gs pos="100000">
                <a:srgbClr val="00FF00"/>
              </a:gs>
            </a:gsLst>
            <a:path path="shape">
              <a:fillToRect l="50000" t="50000" r="50000" b="50000"/>
            </a:path>
          </a:gradFill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smtClean="0"/>
              <a:t>plant cell</a:t>
            </a:r>
            <a:endParaRPr lang="en-US" sz="2400"/>
          </a:p>
        </p:txBody>
      </p:sp>
      <p:pic>
        <p:nvPicPr>
          <p:cNvPr id="13752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230313"/>
            <a:ext cx="839787" cy="113188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75240" name="Picture 9" descr="npo00000f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13" y="2122488"/>
            <a:ext cx="788987" cy="113188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75241" name="Picture 10" descr="npo000011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1308100"/>
            <a:ext cx="1257300" cy="94932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75242" name="Text Box 10"/>
          <p:cNvSpPr txBox="1">
            <a:spLocks noChangeArrowheads="1"/>
          </p:cNvSpPr>
          <p:nvPr/>
        </p:nvSpPr>
        <p:spPr bwMode="auto">
          <a:xfrm>
            <a:off x="7731125" y="1760538"/>
            <a:ext cx="827088" cy="3048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/>
              <a:t>Viruses</a:t>
            </a:r>
            <a:endParaRPr lang="en-US" sz="1400" dirty="0"/>
          </a:p>
        </p:txBody>
      </p:sp>
      <p:sp>
        <p:nvSpPr>
          <p:cNvPr id="1375243" name="Text Box 11"/>
          <p:cNvSpPr txBox="1">
            <a:spLocks noChangeArrowheads="1"/>
          </p:cNvSpPr>
          <p:nvPr/>
        </p:nvSpPr>
        <p:spPr bwMode="auto">
          <a:xfrm>
            <a:off x="923925" y="849313"/>
            <a:ext cx="1143000" cy="3048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smtClean="0"/>
              <a:t>Oomycetes</a:t>
            </a:r>
            <a:endParaRPr lang="en-US" sz="1400"/>
          </a:p>
        </p:txBody>
      </p:sp>
      <p:sp>
        <p:nvSpPr>
          <p:cNvPr id="1375244" name="Text Box 12"/>
          <p:cNvSpPr txBox="1">
            <a:spLocks noChangeArrowheads="1"/>
          </p:cNvSpPr>
          <p:nvPr/>
        </p:nvSpPr>
        <p:spPr bwMode="auto">
          <a:xfrm>
            <a:off x="2924175" y="849313"/>
            <a:ext cx="668338" cy="3048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smtClean="0"/>
              <a:t>Fungi</a:t>
            </a:r>
            <a:endParaRPr lang="en-US" sz="1400"/>
          </a:p>
        </p:txBody>
      </p:sp>
      <p:sp>
        <p:nvSpPr>
          <p:cNvPr id="1375245" name="Text Box 13"/>
          <p:cNvSpPr txBox="1">
            <a:spLocks noChangeArrowheads="1"/>
          </p:cNvSpPr>
          <p:nvPr/>
        </p:nvSpPr>
        <p:spPr bwMode="auto">
          <a:xfrm>
            <a:off x="4648200" y="849313"/>
            <a:ext cx="885825" cy="3048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smtClean="0"/>
              <a:t>Bacteria</a:t>
            </a:r>
            <a:endParaRPr lang="en-US" sz="1400"/>
          </a:p>
        </p:txBody>
      </p:sp>
      <p:sp>
        <p:nvSpPr>
          <p:cNvPr id="1375246" name="Text Box 14"/>
          <p:cNvSpPr txBox="1">
            <a:spLocks noChangeArrowheads="1"/>
          </p:cNvSpPr>
          <p:nvPr/>
        </p:nvSpPr>
        <p:spPr bwMode="auto">
          <a:xfrm>
            <a:off x="1020763" y="2462213"/>
            <a:ext cx="10567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0" dirty="0" smtClean="0">
                <a:solidFill>
                  <a:schemeClr val="bg1"/>
                </a:solidFill>
              </a:rPr>
              <a:t>- </a:t>
            </a:r>
            <a:r>
              <a:rPr lang="en-US" sz="1600" b="0" dirty="0" err="1" smtClean="0">
                <a:solidFill>
                  <a:schemeClr val="bg1"/>
                </a:solidFill>
              </a:rPr>
              <a:t>glucans</a:t>
            </a:r>
            <a:endParaRPr lang="en-US" sz="1600" b="0" dirty="0" smtClean="0">
              <a:solidFill>
                <a:schemeClr val="bg1"/>
              </a:solidFill>
            </a:endParaRPr>
          </a:p>
          <a:p>
            <a:r>
              <a:rPr lang="en-US" sz="1600" b="0" dirty="0" smtClean="0">
                <a:solidFill>
                  <a:schemeClr val="bg1"/>
                </a:solidFill>
              </a:rPr>
              <a:t>- Pep13</a:t>
            </a:r>
          </a:p>
          <a:p>
            <a:r>
              <a:rPr lang="en-US" sz="1600" b="0" dirty="0" smtClean="0">
                <a:solidFill>
                  <a:schemeClr val="bg1"/>
                </a:solidFill>
              </a:rPr>
              <a:t>- INF1</a:t>
            </a:r>
          </a:p>
          <a:p>
            <a:r>
              <a:rPr lang="en-US" sz="1600" b="0" dirty="0" smtClean="0">
                <a:solidFill>
                  <a:schemeClr val="bg1"/>
                </a:solidFill>
              </a:rPr>
              <a:t>- </a:t>
            </a:r>
            <a:r>
              <a:rPr lang="en-US" sz="1600" b="0" dirty="0" smtClean="0">
                <a:solidFill>
                  <a:srgbClr val="33FF0B"/>
                </a:solidFill>
              </a:rPr>
              <a:t>NPP1</a:t>
            </a: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err="1" smtClean="0">
                <a:solidFill>
                  <a:srgbClr val="33FF0B"/>
                </a:solidFill>
              </a:rPr>
              <a:t>PaNie</a:t>
            </a:r>
            <a:endParaRPr lang="en-US" sz="1600" b="0" dirty="0" smtClean="0">
              <a:solidFill>
                <a:srgbClr val="33FF0B"/>
              </a:solidFill>
            </a:endParaRP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smtClean="0">
                <a:solidFill>
                  <a:srgbClr val="33FF0B"/>
                </a:solidFill>
              </a:rPr>
              <a:t>CBEL</a:t>
            </a:r>
          </a:p>
          <a:p>
            <a:r>
              <a:rPr lang="en-US" sz="1600" b="0" dirty="0" smtClean="0">
                <a:solidFill>
                  <a:schemeClr val="bg1"/>
                </a:solidFill>
              </a:rPr>
              <a:t>…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375247" name="Text Box 15"/>
          <p:cNvSpPr txBox="1">
            <a:spLocks noChangeArrowheads="1"/>
          </p:cNvSpPr>
          <p:nvPr/>
        </p:nvSpPr>
        <p:spPr bwMode="auto">
          <a:xfrm>
            <a:off x="2795588" y="2416175"/>
            <a:ext cx="1211262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600" b="0" smtClean="0">
                <a:solidFill>
                  <a:schemeClr val="bg1"/>
                </a:solidFill>
              </a:rPr>
              <a:t> </a:t>
            </a:r>
            <a:r>
              <a:rPr lang="en-US" sz="1600" b="0" smtClean="0">
                <a:solidFill>
                  <a:srgbClr val="33FF0B"/>
                </a:solidFill>
              </a:rPr>
              <a:t>xylanase</a:t>
            </a:r>
            <a:r>
              <a:rPr lang="en-US" sz="1600" b="0" smtClean="0">
                <a:solidFill>
                  <a:srgbClr val="99FF33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sz="1600" b="0" smtClean="0">
                <a:solidFill>
                  <a:schemeClr val="bg1"/>
                </a:solidFill>
              </a:rPr>
              <a:t> </a:t>
            </a:r>
            <a:r>
              <a:rPr lang="en-US" sz="1600" b="0" smtClean="0">
                <a:solidFill>
                  <a:srgbClr val="33FF0B"/>
                </a:solidFill>
              </a:rPr>
              <a:t>chitin</a:t>
            </a:r>
          </a:p>
          <a:p>
            <a:r>
              <a:rPr lang="en-US" sz="1600" b="0" smtClean="0">
                <a:solidFill>
                  <a:schemeClr val="bg1"/>
                </a:solidFill>
              </a:rPr>
              <a:t>- ergosterol</a:t>
            </a:r>
          </a:p>
          <a:p>
            <a:r>
              <a:rPr lang="en-US" sz="1600" b="0" smtClean="0">
                <a:solidFill>
                  <a:schemeClr val="bg1"/>
                </a:solidFill>
              </a:rPr>
              <a:t>…</a:t>
            </a:r>
            <a:endParaRPr lang="en-US" sz="1600" b="0">
              <a:solidFill>
                <a:schemeClr val="bg1"/>
              </a:solidFill>
            </a:endParaRPr>
          </a:p>
        </p:txBody>
      </p:sp>
      <p:sp>
        <p:nvSpPr>
          <p:cNvPr id="1375248" name="Text Box 16"/>
          <p:cNvSpPr txBox="1">
            <a:spLocks noChangeArrowheads="1"/>
          </p:cNvSpPr>
          <p:nvPr/>
        </p:nvSpPr>
        <p:spPr bwMode="auto">
          <a:xfrm>
            <a:off x="4308475" y="2417763"/>
            <a:ext cx="273664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err="1" smtClean="0">
                <a:solidFill>
                  <a:srgbClr val="33FF0B"/>
                </a:solidFill>
              </a:rPr>
              <a:t>flagellin</a:t>
            </a:r>
            <a:r>
              <a:rPr lang="en-US" sz="1600" b="0" dirty="0" smtClean="0">
                <a:solidFill>
                  <a:srgbClr val="33FF0B"/>
                </a:solidFill>
              </a:rPr>
              <a:t> (flg22)</a:t>
            </a:r>
            <a:r>
              <a:rPr lang="en-US" sz="1600" b="0" dirty="0" smtClean="0">
                <a:solidFill>
                  <a:schemeClr val="bg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smtClean="0">
                <a:solidFill>
                  <a:srgbClr val="33FF0B"/>
                </a:solidFill>
              </a:rPr>
              <a:t>EF-</a:t>
            </a:r>
            <a:r>
              <a:rPr lang="en-US" sz="1600" b="0" dirty="0" err="1" smtClean="0">
                <a:solidFill>
                  <a:srgbClr val="33FF0B"/>
                </a:solidFill>
              </a:rPr>
              <a:t>Tu</a:t>
            </a:r>
            <a:r>
              <a:rPr lang="en-US" sz="1600" b="0" dirty="0" smtClean="0">
                <a:solidFill>
                  <a:srgbClr val="33FF0B"/>
                </a:solidFill>
              </a:rPr>
              <a:t> (elf18)</a:t>
            </a: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rgbClr val="33FF0B"/>
                </a:solidFill>
              </a:rPr>
              <a:t> lipopolysaccharides (LPS)</a:t>
            </a:r>
            <a:endParaRPr lang="en-US" sz="1600" b="0" dirty="0" smtClean="0">
              <a:solidFill>
                <a:srgbClr val="99FF33"/>
              </a:solidFill>
            </a:endParaRP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smtClean="0">
                <a:solidFill>
                  <a:srgbClr val="33FF0B"/>
                </a:solidFill>
              </a:rPr>
              <a:t>peptidoglycans (PGN)</a:t>
            </a:r>
            <a:endParaRPr lang="en-US" sz="1600" b="0" dirty="0" smtClean="0">
              <a:solidFill>
                <a:srgbClr val="99FF33"/>
              </a:solidFill>
            </a:endParaRPr>
          </a:p>
          <a:p>
            <a:r>
              <a:rPr lang="en-US" sz="1600" b="0" dirty="0" smtClean="0">
                <a:solidFill>
                  <a:schemeClr val="bg1"/>
                </a:solidFill>
              </a:rPr>
              <a:t>- cold-shock protein (csp22)</a:t>
            </a:r>
          </a:p>
          <a:p>
            <a:r>
              <a:rPr lang="en-US" sz="1600" b="0" dirty="0" smtClean="0">
                <a:solidFill>
                  <a:schemeClr val="bg1"/>
                </a:solidFill>
              </a:rPr>
              <a:t>- </a:t>
            </a:r>
            <a:r>
              <a:rPr lang="en-US" sz="1600" b="0" dirty="0" err="1" smtClean="0">
                <a:solidFill>
                  <a:schemeClr val="bg1"/>
                </a:solidFill>
              </a:rPr>
              <a:t>RaxX</a:t>
            </a:r>
            <a:r>
              <a:rPr lang="en-US" sz="1600" b="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600" b="0" dirty="0" smtClean="0">
                <a:solidFill>
                  <a:schemeClr val="bg1"/>
                </a:solidFill>
              </a:rPr>
              <a:t>…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375250" name="Line 18"/>
          <p:cNvSpPr>
            <a:spLocks noChangeShapeType="1"/>
          </p:cNvSpPr>
          <p:nvPr/>
        </p:nvSpPr>
        <p:spPr bwMode="auto">
          <a:xfrm>
            <a:off x="1908175" y="3776663"/>
            <a:ext cx="1016000" cy="10445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5251" name="Line 19"/>
          <p:cNvSpPr>
            <a:spLocks noChangeShapeType="1"/>
          </p:cNvSpPr>
          <p:nvPr/>
        </p:nvSpPr>
        <p:spPr bwMode="auto">
          <a:xfrm>
            <a:off x="3589338" y="3776663"/>
            <a:ext cx="190500" cy="10445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5252" name="Line 20"/>
          <p:cNvSpPr>
            <a:spLocks noChangeShapeType="1"/>
          </p:cNvSpPr>
          <p:nvPr/>
        </p:nvSpPr>
        <p:spPr bwMode="auto">
          <a:xfrm flipH="1">
            <a:off x="4518024" y="4149080"/>
            <a:ext cx="414015" cy="67215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5253" name="Line 21"/>
          <p:cNvSpPr>
            <a:spLocks noChangeShapeType="1"/>
          </p:cNvSpPr>
          <p:nvPr/>
        </p:nvSpPr>
        <p:spPr bwMode="auto">
          <a:xfrm flipH="1">
            <a:off x="5532438" y="3486150"/>
            <a:ext cx="2027237" cy="1335088"/>
          </a:xfrm>
          <a:prstGeom prst="line">
            <a:avLst/>
          </a:prstGeom>
          <a:noFill/>
          <a:ln w="38100">
            <a:solidFill>
              <a:schemeClr val="bg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5254" name="Text Box 22"/>
          <p:cNvSpPr txBox="1">
            <a:spLocks noChangeArrowheads="1"/>
          </p:cNvSpPr>
          <p:nvPr/>
        </p:nvSpPr>
        <p:spPr bwMode="auto">
          <a:xfrm>
            <a:off x="7142163" y="5359400"/>
            <a:ext cx="1539204" cy="30777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/>
              <a:t>‘danger’ signals</a:t>
            </a:r>
            <a:endParaRPr lang="en-US" sz="1400" dirty="0"/>
          </a:p>
        </p:txBody>
      </p:sp>
      <p:sp>
        <p:nvSpPr>
          <p:cNvPr id="1375255" name="Text Box 23"/>
          <p:cNvSpPr txBox="1">
            <a:spLocks noChangeArrowheads="1"/>
          </p:cNvSpPr>
          <p:nvPr/>
        </p:nvSpPr>
        <p:spPr bwMode="auto">
          <a:xfrm>
            <a:off x="6829425" y="5727700"/>
            <a:ext cx="20605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err="1" smtClean="0">
                <a:solidFill>
                  <a:srgbClr val="33FF0B"/>
                </a:solidFill>
              </a:rPr>
              <a:t>oligogalacturonides</a:t>
            </a:r>
            <a:endParaRPr lang="en-US" sz="1600" b="0" dirty="0" smtClean="0">
              <a:solidFill>
                <a:srgbClr val="33FF0B"/>
              </a:solidFill>
            </a:endParaRP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smtClean="0">
                <a:solidFill>
                  <a:srgbClr val="33FF0B"/>
                </a:solidFill>
              </a:rPr>
              <a:t>AtPep1</a:t>
            </a:r>
          </a:p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err="1">
                <a:solidFill>
                  <a:srgbClr val="33FF0B"/>
                </a:solidFill>
              </a:rPr>
              <a:t>e</a:t>
            </a:r>
            <a:r>
              <a:rPr lang="en-US" sz="1600" b="0" dirty="0" err="1" smtClean="0">
                <a:solidFill>
                  <a:srgbClr val="33FF0B"/>
                </a:solidFill>
              </a:rPr>
              <a:t>ATP</a:t>
            </a:r>
            <a:endParaRPr lang="en-US" sz="1600" b="0" dirty="0" smtClean="0">
              <a:solidFill>
                <a:srgbClr val="33FF0B"/>
              </a:solidFill>
            </a:endParaRPr>
          </a:p>
          <a:p>
            <a:r>
              <a:rPr lang="en-US" sz="1600" b="0" dirty="0" smtClean="0">
                <a:solidFill>
                  <a:schemeClr val="bg1"/>
                </a:solidFill>
              </a:rPr>
              <a:t>…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375256" name="Text Box 24"/>
          <p:cNvSpPr txBox="1">
            <a:spLocks noChangeArrowheads="1"/>
          </p:cNvSpPr>
          <p:nvPr/>
        </p:nvSpPr>
        <p:spPr bwMode="auto">
          <a:xfrm>
            <a:off x="203200" y="6508750"/>
            <a:ext cx="4552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 u="sng" smtClean="0">
                <a:solidFill>
                  <a:schemeClr val="bg1"/>
                </a:solidFill>
              </a:rPr>
              <a:t>Note</a:t>
            </a:r>
            <a:r>
              <a:rPr lang="en-US" sz="1400" b="0" smtClean="0">
                <a:solidFill>
                  <a:schemeClr val="bg1"/>
                </a:solidFill>
              </a:rPr>
              <a:t>: not all PAMPs are recognized by all plant species</a:t>
            </a:r>
            <a:endParaRPr lang="en-US" sz="1400" b="0">
              <a:solidFill>
                <a:schemeClr val="bg1"/>
              </a:solidFill>
            </a:endParaRPr>
          </a:p>
        </p:txBody>
      </p:sp>
      <p:sp>
        <p:nvSpPr>
          <p:cNvPr id="1375257" name="Text Box 25"/>
          <p:cNvSpPr txBox="1">
            <a:spLocks noChangeArrowheads="1"/>
          </p:cNvSpPr>
          <p:nvPr/>
        </p:nvSpPr>
        <p:spPr bwMode="auto">
          <a:xfrm>
            <a:off x="5943600" y="625475"/>
            <a:ext cx="31734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 smtClean="0">
                <a:solidFill>
                  <a:srgbClr val="33FF0B"/>
                </a:solidFill>
              </a:rPr>
              <a:t>PAMPs recognized in the plant model </a:t>
            </a:r>
          </a:p>
          <a:p>
            <a:r>
              <a:rPr lang="en-US" sz="1400" b="0" i="1" smtClean="0">
                <a:solidFill>
                  <a:srgbClr val="33FF0B"/>
                </a:solidFill>
              </a:rPr>
              <a:t>Arabidopsis thaliana</a:t>
            </a:r>
            <a:endParaRPr lang="en-US" sz="1400" b="0" i="1">
              <a:solidFill>
                <a:srgbClr val="33FF0B"/>
              </a:solidFill>
            </a:endParaRPr>
          </a:p>
        </p:txBody>
      </p:sp>
      <p:pic>
        <p:nvPicPr>
          <p:cNvPr id="1375258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371600"/>
            <a:ext cx="1371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75259" name="Text Box 27"/>
          <p:cNvSpPr txBox="1">
            <a:spLocks noChangeArrowheads="1"/>
          </p:cNvSpPr>
          <p:nvPr/>
        </p:nvSpPr>
        <p:spPr bwMode="auto">
          <a:xfrm>
            <a:off x="0" y="14288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Plants recognize a number of ‘non-self’/’altered-self’ molecules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1375260" name="Line 28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107504" y="4581128"/>
            <a:ext cx="1611576" cy="73866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/>
              <a:t>Insects</a:t>
            </a:r>
          </a:p>
          <a:p>
            <a:r>
              <a:rPr lang="en-US" sz="1400" dirty="0" smtClean="0"/>
              <a:t>Nematodes</a:t>
            </a:r>
          </a:p>
          <a:p>
            <a:r>
              <a:rPr lang="en-US" sz="1400" b="0" dirty="0" smtClean="0"/>
              <a:t>(</a:t>
            </a:r>
            <a:r>
              <a:rPr lang="en-US" sz="1400" b="0" i="1" dirty="0" smtClean="0"/>
              <a:t>e.g. </a:t>
            </a:r>
            <a:r>
              <a:rPr lang="en-US" sz="1400" b="0" dirty="0" err="1" smtClean="0"/>
              <a:t>ascarosides</a:t>
            </a:r>
            <a:r>
              <a:rPr lang="en-US" sz="1400" b="0" dirty="0" smtClean="0"/>
              <a:t>)</a:t>
            </a:r>
            <a:endParaRPr lang="en-US" sz="1400" b="0" dirty="0"/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>
            <a:off x="1835696" y="4941168"/>
            <a:ext cx="360040" cy="432048"/>
          </a:xfrm>
          <a:prstGeom prst="line">
            <a:avLst/>
          </a:prstGeom>
          <a:noFill/>
          <a:ln w="38100">
            <a:solidFill>
              <a:schemeClr val="bg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107504" y="5605542"/>
            <a:ext cx="1627369" cy="73866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/>
              <a:t>Parasitic plants</a:t>
            </a:r>
          </a:p>
          <a:p>
            <a:r>
              <a:rPr lang="en-US" sz="1400" b="0" dirty="0" smtClean="0"/>
              <a:t>(</a:t>
            </a:r>
            <a:r>
              <a:rPr lang="en-US" sz="1400" b="0" i="1" dirty="0" smtClean="0"/>
              <a:t>e.g. </a:t>
            </a:r>
            <a:r>
              <a:rPr lang="en-US" sz="1400" b="0" dirty="0" smtClean="0"/>
              <a:t>glycosylated </a:t>
            </a:r>
          </a:p>
          <a:p>
            <a:r>
              <a:rPr lang="en-US" sz="1400" b="0" dirty="0" smtClean="0"/>
              <a:t>peptide )</a:t>
            </a:r>
            <a:endParaRPr lang="en-US" sz="1400" b="0" dirty="0"/>
          </a:p>
        </p:txBody>
      </p:sp>
      <p:sp>
        <p:nvSpPr>
          <p:cNvPr id="32" name="Line 21"/>
          <p:cNvSpPr>
            <a:spLocks noChangeShapeType="1"/>
          </p:cNvSpPr>
          <p:nvPr/>
        </p:nvSpPr>
        <p:spPr bwMode="auto">
          <a:xfrm flipV="1">
            <a:off x="1815694" y="5727699"/>
            <a:ext cx="380042" cy="218128"/>
          </a:xfrm>
          <a:prstGeom prst="line">
            <a:avLst/>
          </a:prstGeom>
          <a:noFill/>
          <a:ln w="38100">
            <a:solidFill>
              <a:schemeClr val="bg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7598637" y="3287950"/>
            <a:ext cx="11192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600" b="0" dirty="0" smtClean="0">
                <a:solidFill>
                  <a:schemeClr val="bg1"/>
                </a:solidFill>
              </a:rPr>
              <a:t> </a:t>
            </a:r>
            <a:r>
              <a:rPr lang="en-US" sz="1600" b="0" dirty="0" err="1" smtClean="0">
                <a:solidFill>
                  <a:srgbClr val="33FF0B"/>
                </a:solidFill>
              </a:rPr>
              <a:t>dsRNAs</a:t>
            </a:r>
            <a:r>
              <a:rPr lang="en-US" sz="1600" b="0" dirty="0" smtClean="0">
                <a:solidFill>
                  <a:srgbClr val="99FF33"/>
                </a:solidFill>
              </a:rPr>
              <a:t> </a:t>
            </a:r>
          </a:p>
          <a:p>
            <a:r>
              <a:rPr lang="en-US" sz="1600" b="0" dirty="0" smtClean="0">
                <a:solidFill>
                  <a:schemeClr val="bg1"/>
                </a:solidFill>
              </a:rPr>
              <a:t>…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6961" y="4014401"/>
            <a:ext cx="1644420" cy="12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5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ChangeArrowheads="1"/>
          </p:cNvSpPr>
          <p:nvPr/>
        </p:nvSpPr>
        <p:spPr bwMode="auto">
          <a:xfrm>
            <a:off x="1868488" y="1984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0">
              <a:cs typeface="+mn-cs"/>
            </a:endParaRPr>
          </a:p>
        </p:txBody>
      </p:sp>
      <p:sp>
        <p:nvSpPr>
          <p:cNvPr id="1440771" name="Text Box 3"/>
          <p:cNvSpPr txBox="1">
            <a:spLocks noChangeArrowheads="1"/>
          </p:cNvSpPr>
          <p:nvPr/>
        </p:nvSpPr>
        <p:spPr bwMode="auto">
          <a:xfrm>
            <a:off x="0" y="14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No silver bullet</a:t>
            </a:r>
            <a:r>
              <a:rPr lang="is-IS" sz="2400" b="0" dirty="0" smtClean="0">
                <a:solidFill>
                  <a:schemeClr val="bg1"/>
                </a:solidFill>
                <a:cs typeface="+mn-cs"/>
              </a:rPr>
              <a:t>… how to maximise the chance of durability?</a:t>
            </a:r>
            <a:endParaRPr lang="en-GB" sz="1800" dirty="0">
              <a:cs typeface="+mn-cs"/>
            </a:endParaRPr>
          </a:p>
        </p:txBody>
      </p:sp>
      <p:sp>
        <p:nvSpPr>
          <p:cNvPr id="1440772" name="Line 4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236086" y="1268760"/>
            <a:ext cx="89206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charset="0"/>
              <a:buChar char="v"/>
              <a:defRPr/>
            </a:pPr>
            <a:r>
              <a:rPr lang="en-GB" sz="2000" b="0" dirty="0">
                <a:solidFill>
                  <a:srgbClr val="FFFF00"/>
                </a:solidFill>
                <a:cs typeface="+mn-cs"/>
              </a:rPr>
              <a:t> 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Pyramiding of PRRs (and NLRs) through breeding and/or trans/</a:t>
            </a:r>
            <a:r>
              <a:rPr lang="en-GB" sz="2000" b="0" dirty="0" err="1" smtClean="0">
                <a:solidFill>
                  <a:srgbClr val="FFFF00"/>
                </a:solidFill>
                <a:cs typeface="+mn-cs"/>
              </a:rPr>
              <a:t>cisgenesis</a:t>
            </a:r>
            <a:endParaRPr lang="en-GB" sz="2000" b="0" dirty="0">
              <a:solidFill>
                <a:srgbClr val="FFFF00"/>
              </a:solidFill>
              <a:cs typeface="+mn-cs"/>
            </a:endParaRPr>
          </a:p>
          <a:p>
            <a:pPr>
              <a:defRPr/>
            </a:pPr>
            <a:endParaRPr lang="en-GB" b="0" dirty="0" smtClean="0">
              <a:solidFill>
                <a:schemeClr val="bg1"/>
              </a:solidFill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GB" b="0" dirty="0" smtClean="0">
                <a:solidFill>
                  <a:schemeClr val="bg1"/>
                </a:solidFill>
                <a:cs typeface="+mn-cs"/>
              </a:rPr>
              <a:t>       </a:t>
            </a:r>
            <a:r>
              <a:rPr lang="en-GB" sz="1400" b="0" dirty="0">
                <a:solidFill>
                  <a:schemeClr val="bg1"/>
                </a:solidFill>
              </a:rPr>
              <a:t>C</a:t>
            </a:r>
            <a:r>
              <a:rPr lang="en-GB" sz="1400" b="0" dirty="0" smtClean="0">
                <a:solidFill>
                  <a:schemeClr val="bg1"/>
                </a:solidFill>
              </a:rPr>
              <a:t>ase </a:t>
            </a:r>
            <a:r>
              <a:rPr lang="en-GB" sz="1400" b="0" dirty="0">
                <a:solidFill>
                  <a:schemeClr val="bg1"/>
                </a:solidFill>
              </a:rPr>
              <a:t>study: </a:t>
            </a:r>
            <a:r>
              <a:rPr lang="en-GB" sz="1400" b="0" dirty="0" smtClean="0">
                <a:solidFill>
                  <a:schemeClr val="bg1"/>
                </a:solidFill>
              </a:rPr>
              <a:t>stacking </a:t>
            </a:r>
            <a:r>
              <a:rPr lang="en-GB" sz="1400" b="0" i="1" dirty="0" err="1" smtClean="0">
                <a:solidFill>
                  <a:schemeClr val="bg1"/>
                </a:solidFill>
              </a:rPr>
              <a:t>AtEFR</a:t>
            </a:r>
            <a:r>
              <a:rPr lang="en-GB" sz="1400" b="0" dirty="0" smtClean="0">
                <a:solidFill>
                  <a:schemeClr val="bg1"/>
                </a:solidFill>
              </a:rPr>
              <a:t>, </a:t>
            </a:r>
            <a:r>
              <a:rPr lang="en-GB" sz="1400" b="0" i="1" dirty="0" smtClean="0">
                <a:solidFill>
                  <a:schemeClr val="bg1"/>
                </a:solidFill>
              </a:rPr>
              <a:t>OsXA21</a:t>
            </a:r>
            <a:r>
              <a:rPr lang="en-GB" sz="1400" b="0" dirty="0" smtClean="0">
                <a:solidFill>
                  <a:schemeClr val="bg1"/>
                </a:solidFill>
              </a:rPr>
              <a:t> and/or </a:t>
            </a:r>
            <a:r>
              <a:rPr lang="en-GB" sz="1400" b="0" i="1" dirty="0" smtClean="0">
                <a:solidFill>
                  <a:schemeClr val="bg1"/>
                </a:solidFill>
              </a:rPr>
              <a:t>CaBs2</a:t>
            </a:r>
            <a:r>
              <a:rPr lang="en-GB" sz="1400" b="0" dirty="0" smtClean="0">
                <a:solidFill>
                  <a:schemeClr val="bg1"/>
                </a:solidFill>
              </a:rPr>
              <a:t> in tomato &gt;&gt; resistance to </a:t>
            </a:r>
            <a:r>
              <a:rPr lang="en-GB" sz="1400" b="0" dirty="0" err="1" smtClean="0">
                <a:solidFill>
                  <a:schemeClr val="bg1"/>
                </a:solidFill>
              </a:rPr>
              <a:t>Xanthomonas</a:t>
            </a:r>
            <a:endParaRPr lang="en-GB" sz="1400" b="0" dirty="0" smtClean="0">
              <a:solidFill>
                <a:schemeClr val="bg1"/>
              </a:solidFill>
            </a:endParaRPr>
          </a:p>
          <a:p>
            <a:pPr>
              <a:buFont typeface="Wingdings" charset="0"/>
              <a:buNone/>
              <a:defRPr/>
            </a:pP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      (project in collaboration with 2Blades Foundation; B. </a:t>
            </a:r>
            <a:r>
              <a:rPr lang="en-GB" sz="1400" b="0" dirty="0" err="1" smtClean="0">
                <a:solidFill>
                  <a:schemeClr val="bg1"/>
                </a:solidFill>
                <a:cs typeface="+mn-cs"/>
              </a:rPr>
              <a:t>Staskawicz</a:t>
            </a:r>
            <a:r>
              <a:rPr lang="en-GB" sz="1400" b="0" dirty="0" smtClean="0">
                <a:solidFill>
                  <a:schemeClr val="bg1"/>
                </a:solidFill>
                <a:cs typeface="+mn-cs"/>
              </a:rPr>
              <a:t>, UC Berkeley; J. Jones, U. Florida)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51520" y="2825060"/>
            <a:ext cx="94330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charset="0"/>
              <a:buChar char="v"/>
              <a:defRPr/>
            </a:pPr>
            <a:r>
              <a:rPr lang="en-GB" sz="2000" b="0" dirty="0">
                <a:solidFill>
                  <a:srgbClr val="FFFF00"/>
                </a:solidFill>
                <a:cs typeface="+mn-cs"/>
              </a:rPr>
              <a:t> 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Combination with genome-editing of susceptibility genes/negative       regulators of immune </a:t>
            </a:r>
            <a:r>
              <a:rPr lang="en-GB" sz="2000" b="0" dirty="0" err="1" smtClean="0">
                <a:solidFill>
                  <a:srgbClr val="FFFF00"/>
                </a:solidFill>
                <a:cs typeface="+mn-cs"/>
              </a:rPr>
              <a:t>signaling</a:t>
            </a:r>
            <a:endParaRPr lang="en-GB" sz="2000" b="0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51520" y="4193212"/>
            <a:ext cx="8763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charset="0"/>
              <a:buChar char="v"/>
              <a:defRPr/>
            </a:pPr>
            <a:r>
              <a:rPr lang="en-GB" sz="2000" b="0" dirty="0">
                <a:solidFill>
                  <a:srgbClr val="FFFF00"/>
                </a:solidFill>
                <a:cs typeface="+mn-cs"/>
              </a:rPr>
              <a:t> 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Combination with biocontrol agents in responsive genotypes</a:t>
            </a:r>
            <a:endParaRPr lang="en-GB" sz="2000" b="0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51520" y="5301208"/>
            <a:ext cx="8763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charset="0"/>
              <a:buChar char="v"/>
              <a:defRPr/>
            </a:pPr>
            <a:r>
              <a:rPr lang="en-GB" sz="2000" b="0" dirty="0">
                <a:solidFill>
                  <a:srgbClr val="FFFF00"/>
                </a:solidFill>
                <a:cs typeface="+mn-cs"/>
              </a:rPr>
              <a:t> </a:t>
            </a:r>
            <a:r>
              <a:rPr lang="en-GB" sz="2000" b="0" dirty="0" smtClean="0">
                <a:solidFill>
                  <a:srgbClr val="FFFF00"/>
                </a:solidFill>
                <a:cs typeface="+mn-cs"/>
              </a:rPr>
              <a:t>Combination with reduced/less frequent chemical inputs </a:t>
            </a:r>
            <a:endParaRPr lang="en-GB" sz="2000" b="0" dirty="0">
              <a:solidFill>
                <a:srgbClr val="FFFF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11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55576" y="692695"/>
            <a:ext cx="7272808" cy="280831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3502"/>
          <a:stretch/>
        </p:blipFill>
        <p:spPr>
          <a:xfrm>
            <a:off x="1547665" y="908124"/>
            <a:ext cx="5904656" cy="244886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>
            <a:off x="1547664" y="1124744"/>
            <a:ext cx="2448272" cy="1800200"/>
          </a:xfrm>
          <a:prstGeom prst="ellipse">
            <a:avLst/>
          </a:prstGeom>
          <a:solidFill>
            <a:srgbClr val="FF0000">
              <a:alpha val="12000"/>
            </a:srgbClr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744959"/>
            <a:ext cx="3081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SURFACE IMMUNE PERCEPTION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5" name="Text Box 1027"/>
          <p:cNvSpPr txBox="1">
            <a:spLocks noChangeArrowheads="1"/>
          </p:cNvSpPr>
          <p:nvPr/>
        </p:nvSpPr>
        <p:spPr bwMode="auto">
          <a:xfrm>
            <a:off x="0" y="14288"/>
            <a:ext cx="9396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0" dirty="0">
                <a:solidFill>
                  <a:schemeClr val="bg1"/>
                </a:solidFill>
                <a:cs typeface="+mn-cs"/>
              </a:rPr>
              <a:t>PRR-triggered </a:t>
            </a:r>
            <a:r>
              <a:rPr lang="en-GB" sz="2400" b="0" dirty="0" smtClean="0">
                <a:solidFill>
                  <a:schemeClr val="bg1"/>
                </a:solidFill>
                <a:cs typeface="+mn-cs"/>
              </a:rPr>
              <a:t>immunity (PTI)</a:t>
            </a:r>
            <a:endParaRPr lang="en-GB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6" name="Line 1028"/>
          <p:cNvSpPr>
            <a:spLocks noChangeShapeType="1"/>
          </p:cNvSpPr>
          <p:nvPr/>
        </p:nvSpPr>
        <p:spPr bwMode="auto">
          <a:xfrm>
            <a:off x="-22225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556" y="3185340"/>
            <a:ext cx="79928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  <a:defRPr/>
            </a:pPr>
            <a:endParaRPr lang="en-US" sz="2400" b="0" dirty="0">
              <a:solidFill>
                <a:srgbClr val="FFFFFF"/>
              </a:solidFill>
            </a:endParaRPr>
          </a:p>
          <a:p>
            <a:pPr marL="342900" indent="-342900">
              <a:buFont typeface="Wingdings" charset="2"/>
              <a:buChar char="Ø"/>
              <a:defRPr/>
            </a:pPr>
            <a:r>
              <a:rPr lang="en-US" sz="2400" b="0" dirty="0">
                <a:solidFill>
                  <a:srgbClr val="FFFFFF"/>
                </a:solidFill>
              </a:rPr>
              <a:t> </a:t>
            </a:r>
            <a:r>
              <a:rPr lang="en-US" sz="2400" b="0" dirty="0" smtClean="0">
                <a:solidFill>
                  <a:srgbClr val="FFFFFF"/>
                </a:solidFill>
              </a:rPr>
              <a:t>PTI is an important part of the plant immune system.</a:t>
            </a:r>
            <a:endParaRPr lang="en-US" sz="2400" b="0" dirty="0">
              <a:solidFill>
                <a:srgbClr val="FFFFFF"/>
              </a:solidFill>
            </a:endParaRPr>
          </a:p>
          <a:p>
            <a:pPr marL="342900" indent="-342900">
              <a:buFont typeface="Wingdings" charset="2"/>
              <a:buChar char="Ø"/>
              <a:defRPr/>
            </a:pPr>
            <a:endParaRPr lang="en-US" sz="2400" b="0" dirty="0">
              <a:solidFill>
                <a:srgbClr val="FFFFFF"/>
              </a:solidFill>
            </a:endParaRPr>
          </a:p>
          <a:p>
            <a:pPr marL="342900" indent="-342900">
              <a:buFont typeface="Wingdings" charset="2"/>
              <a:buChar char="Ø"/>
              <a:defRPr/>
            </a:pPr>
            <a:r>
              <a:rPr lang="en-US" sz="2400" b="0" dirty="0" smtClean="0">
                <a:solidFill>
                  <a:srgbClr val="FFFFFF"/>
                </a:solidFill>
              </a:rPr>
              <a:t>The study of PTI allows paradigmatic discoveries in receptor kinase biology and plant signaling, in general.</a:t>
            </a:r>
            <a:endParaRPr lang="en-US" sz="2400" b="0" dirty="0">
              <a:solidFill>
                <a:srgbClr val="FFFFFF"/>
              </a:solidFill>
            </a:endParaRPr>
          </a:p>
          <a:p>
            <a:pPr marL="342900" indent="-342900">
              <a:buFont typeface="Wingdings" charset="2"/>
              <a:buChar char="Ø"/>
              <a:defRPr/>
            </a:pPr>
            <a:endParaRPr lang="en-US" sz="2400" b="0" dirty="0">
              <a:solidFill>
                <a:srgbClr val="FFFFFF"/>
              </a:solidFill>
            </a:endParaRPr>
          </a:p>
          <a:p>
            <a:pPr marL="342900" indent="-342900">
              <a:buFont typeface="Wingdings" charset="2"/>
              <a:buChar char="Ø"/>
              <a:defRPr/>
            </a:pPr>
            <a:r>
              <a:rPr lang="en-US" sz="2400" b="0" dirty="0" smtClean="0">
                <a:solidFill>
                  <a:srgbClr val="FFFFFF"/>
                </a:solidFill>
              </a:rPr>
              <a:t>The use of PRRs represent a promising technological approach to engineer broad-spectrum (and potentially durable ) disease resistance in crops. </a:t>
            </a:r>
            <a:endParaRPr lang="en-US" sz="24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18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788" y="0"/>
            <a:ext cx="12183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81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0"/>
          <p:cNvSpPr>
            <a:spLocks noChangeArrowheads="1"/>
          </p:cNvSpPr>
          <p:nvPr/>
        </p:nvSpPr>
        <p:spPr bwMode="auto">
          <a:xfrm>
            <a:off x="-31750" y="6237312"/>
            <a:ext cx="31981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0" dirty="0" err="1" smtClean="0">
                <a:solidFill>
                  <a:schemeClr val="bg1"/>
                </a:solidFill>
                <a:cs typeface="+mn-cs"/>
              </a:rPr>
              <a:t>Boutrot</a:t>
            </a:r>
            <a:r>
              <a:rPr lang="en-GB" b="0" dirty="0" smtClean="0">
                <a:solidFill>
                  <a:schemeClr val="bg1"/>
                </a:solidFill>
                <a:cs typeface="+mn-cs"/>
              </a:rPr>
              <a:t> &amp; Zipfel, </a:t>
            </a:r>
            <a:r>
              <a:rPr lang="en-GB" b="0" i="1" dirty="0" smtClean="0">
                <a:solidFill>
                  <a:schemeClr val="bg1"/>
                </a:solidFill>
                <a:cs typeface="+mn-cs"/>
              </a:rPr>
              <a:t>Ann. Rev. </a:t>
            </a:r>
            <a:r>
              <a:rPr lang="en-GB" b="0" i="1" dirty="0" err="1" smtClean="0">
                <a:solidFill>
                  <a:schemeClr val="bg1"/>
                </a:solidFill>
                <a:cs typeface="+mn-cs"/>
              </a:rPr>
              <a:t>Phytopath</a:t>
            </a:r>
            <a:r>
              <a:rPr lang="en-GB" b="0" i="1" dirty="0" smtClean="0">
                <a:solidFill>
                  <a:schemeClr val="bg1"/>
                </a:solidFill>
                <a:cs typeface="+mn-cs"/>
              </a:rPr>
              <a:t>., 2017</a:t>
            </a:r>
            <a:endParaRPr lang="en-GB" b="0" dirty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883"/>
            <a:ext cx="9144000" cy="5330429"/>
          </a:xfrm>
          <a:prstGeom prst="rect">
            <a:avLst/>
          </a:prstGeom>
        </p:spPr>
      </p:pic>
      <p:sp>
        <p:nvSpPr>
          <p:cNvPr id="11" name="Text Box 248"/>
          <p:cNvSpPr txBox="1">
            <a:spLocks noChangeArrowheads="1"/>
          </p:cNvSpPr>
          <p:nvPr/>
        </p:nvSpPr>
        <p:spPr bwMode="auto">
          <a:xfrm>
            <a:off x="0" y="14288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fr-FR" sz="2400" b="0" dirty="0">
                <a:solidFill>
                  <a:schemeClr val="bg1"/>
                </a:solidFill>
                <a:cs typeface="+mn-cs"/>
              </a:rPr>
              <a:t>Plant </a:t>
            </a:r>
            <a:r>
              <a:rPr lang="fr-FR" sz="2400" b="0" dirty="0" err="1">
                <a:solidFill>
                  <a:schemeClr val="bg1"/>
                </a:solidFill>
                <a:cs typeface="+mn-cs"/>
              </a:rPr>
              <a:t>PRRs</a:t>
            </a:r>
            <a:r>
              <a:rPr lang="fr-FR" sz="2400" b="0" dirty="0">
                <a:solidFill>
                  <a:schemeClr val="bg1"/>
                </a:solidFill>
                <a:cs typeface="+mn-cs"/>
              </a:rPr>
              <a:t> are </a:t>
            </a:r>
            <a:r>
              <a:rPr lang="fr-FR" sz="2400" b="0" dirty="0" err="1" smtClean="0">
                <a:solidFill>
                  <a:schemeClr val="bg1"/>
                </a:solidFill>
                <a:cs typeface="+mn-cs"/>
              </a:rPr>
              <a:t>either</a:t>
            </a:r>
            <a:r>
              <a:rPr lang="fr-FR" sz="2400" b="0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fr-FR" sz="2400" b="0" dirty="0" err="1" smtClean="0">
                <a:solidFill>
                  <a:schemeClr val="bg1"/>
                </a:solidFill>
                <a:cs typeface="+mn-cs"/>
              </a:rPr>
              <a:t>receptor</a:t>
            </a:r>
            <a:r>
              <a:rPr lang="fr-FR" sz="2400" b="0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fr-FR" sz="2400" b="0" dirty="0">
                <a:solidFill>
                  <a:schemeClr val="bg1"/>
                </a:solidFill>
                <a:cs typeface="+mn-cs"/>
              </a:rPr>
              <a:t>kinases or </a:t>
            </a:r>
            <a:r>
              <a:rPr lang="fr-FR" sz="2400" b="0" dirty="0" err="1">
                <a:solidFill>
                  <a:schemeClr val="bg1"/>
                </a:solidFill>
                <a:cs typeface="+mn-cs"/>
              </a:rPr>
              <a:t>receptor-like</a:t>
            </a:r>
            <a:r>
              <a:rPr lang="fr-FR" sz="2400" b="0" dirty="0">
                <a:solidFill>
                  <a:schemeClr val="bg1"/>
                </a:solidFill>
                <a:cs typeface="+mn-cs"/>
              </a:rPr>
              <a:t> </a:t>
            </a:r>
            <a:r>
              <a:rPr lang="fr-FR" sz="2400" b="0" dirty="0" err="1">
                <a:solidFill>
                  <a:schemeClr val="bg1"/>
                </a:solidFill>
                <a:cs typeface="+mn-cs"/>
              </a:rPr>
              <a:t>proteins</a:t>
            </a:r>
            <a:endParaRPr lang="fr-FR" sz="2400" b="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2" name="Line 249"/>
          <p:cNvSpPr>
            <a:spLocks noChangeShapeType="1"/>
          </p:cNvSpPr>
          <p:nvPr/>
        </p:nvSpPr>
        <p:spPr bwMode="auto">
          <a:xfrm>
            <a:off x="-31750" y="47667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256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0" y="14288"/>
            <a:ext cx="9156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b="0" dirty="0" err="1" smtClean="0">
                <a:solidFill>
                  <a:schemeClr val="bg1"/>
                </a:solidFill>
              </a:rPr>
              <a:t>Different</a:t>
            </a:r>
            <a:r>
              <a:rPr lang="fr-FR" sz="2400" b="0" dirty="0" smtClean="0">
                <a:solidFill>
                  <a:schemeClr val="bg1"/>
                </a:solidFill>
              </a:rPr>
              <a:t> </a:t>
            </a:r>
            <a:r>
              <a:rPr lang="fr-FR" sz="2400" b="0" dirty="0" err="1" smtClean="0">
                <a:solidFill>
                  <a:schemeClr val="bg1"/>
                </a:solidFill>
              </a:rPr>
              <a:t>epitopes</a:t>
            </a:r>
            <a:r>
              <a:rPr lang="fr-FR" sz="2400" b="0" dirty="0" smtClean="0">
                <a:solidFill>
                  <a:schemeClr val="bg1"/>
                </a:solidFill>
              </a:rPr>
              <a:t> (‘patterns’) </a:t>
            </a:r>
            <a:r>
              <a:rPr lang="fr-FR" sz="2400" b="0" dirty="0" err="1" smtClean="0">
                <a:solidFill>
                  <a:schemeClr val="bg1"/>
                </a:solidFill>
              </a:rPr>
              <a:t>within</a:t>
            </a:r>
            <a:r>
              <a:rPr lang="fr-FR" sz="2400" b="0" dirty="0" smtClean="0">
                <a:solidFill>
                  <a:schemeClr val="bg1"/>
                </a:solidFill>
              </a:rPr>
              <a:t> a single PAMP </a:t>
            </a:r>
            <a:r>
              <a:rPr lang="fr-FR" sz="2400" b="0" dirty="0" err="1" smtClean="0">
                <a:solidFill>
                  <a:schemeClr val="bg1"/>
                </a:solidFill>
              </a:rPr>
              <a:t>molecule</a:t>
            </a:r>
            <a:r>
              <a:rPr lang="fr-FR" sz="2400" b="0" dirty="0" smtClean="0">
                <a:solidFill>
                  <a:schemeClr val="bg1"/>
                </a:solidFill>
              </a:rPr>
              <a:t> </a:t>
            </a:r>
            <a:r>
              <a:rPr lang="fr-FR" sz="2400" b="0" dirty="0" err="1" smtClean="0">
                <a:solidFill>
                  <a:schemeClr val="bg1"/>
                </a:solidFill>
              </a:rPr>
              <a:t>can</a:t>
            </a:r>
            <a:r>
              <a:rPr lang="fr-FR" sz="2400" b="0" dirty="0" smtClean="0">
                <a:solidFill>
                  <a:schemeClr val="bg1"/>
                </a:solidFill>
              </a:rPr>
              <a:t> </a:t>
            </a:r>
            <a:r>
              <a:rPr lang="fr-FR" sz="2400" b="0" dirty="0" err="1" smtClean="0">
                <a:solidFill>
                  <a:schemeClr val="bg1"/>
                </a:solidFill>
              </a:rPr>
              <a:t>be</a:t>
            </a:r>
            <a:r>
              <a:rPr lang="fr-FR" sz="2400" b="0" dirty="0" smtClean="0">
                <a:solidFill>
                  <a:schemeClr val="bg1"/>
                </a:solidFill>
              </a:rPr>
              <a:t> </a:t>
            </a:r>
            <a:r>
              <a:rPr lang="fr-FR" sz="2400" b="0" dirty="0" err="1" smtClean="0">
                <a:solidFill>
                  <a:schemeClr val="bg1"/>
                </a:solidFill>
              </a:rPr>
              <a:t>targeted</a:t>
            </a:r>
            <a:r>
              <a:rPr lang="fr-FR" sz="2400" b="0" dirty="0" smtClean="0">
                <a:solidFill>
                  <a:schemeClr val="bg1"/>
                </a:solidFill>
              </a:rPr>
              <a:t> by distinct </a:t>
            </a:r>
            <a:r>
              <a:rPr lang="fr-FR" sz="2400" b="0" dirty="0" err="1" smtClean="0">
                <a:solidFill>
                  <a:schemeClr val="bg1"/>
                </a:solidFill>
              </a:rPr>
              <a:t>PRRs</a:t>
            </a:r>
            <a:endParaRPr lang="fr-FR" sz="2400" b="0" dirty="0">
              <a:solidFill>
                <a:schemeClr val="bg1"/>
              </a:solidFill>
            </a:endParaRPr>
          </a:p>
        </p:txBody>
      </p:sp>
      <p:sp>
        <p:nvSpPr>
          <p:cNvPr id="5" name="Line 41"/>
          <p:cNvSpPr>
            <a:spLocks noChangeShapeType="1"/>
          </p:cNvSpPr>
          <p:nvPr/>
        </p:nvSpPr>
        <p:spPr bwMode="auto">
          <a:xfrm>
            <a:off x="-31750" y="836712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7724"/>
            <a:ext cx="6408712" cy="570623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16016" y="6464369"/>
            <a:ext cx="29642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dirty="0" err="1" smtClean="0"/>
              <a:t>Fliegmann</a:t>
            </a:r>
            <a:r>
              <a:rPr lang="de-CH" dirty="0" smtClean="0"/>
              <a:t> &amp; Felix</a:t>
            </a:r>
            <a:r>
              <a:rPr lang="de-CH" dirty="0"/>
              <a:t>,</a:t>
            </a:r>
            <a:r>
              <a:rPr lang="de-CH" dirty="0" smtClean="0"/>
              <a:t> </a:t>
            </a:r>
            <a:r>
              <a:rPr lang="de-CH" i="1" dirty="0" smtClean="0"/>
              <a:t>Nature </a:t>
            </a:r>
            <a:r>
              <a:rPr lang="de-CH" i="1" dirty="0" err="1" smtClean="0"/>
              <a:t>Plants</a:t>
            </a:r>
            <a:r>
              <a:rPr lang="de-CH" dirty="0" smtClean="0"/>
              <a:t> 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932154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Picture 4" descr="TSL plus 6b"/>
          <p:cNvSpPr>
            <a:spLocks noChangeAspect="1" noChangeArrowheads="1"/>
          </p:cNvSpPr>
          <p:nvPr/>
        </p:nvSpPr>
        <p:spPr bwMode="auto">
          <a:xfrm>
            <a:off x="0" y="0"/>
            <a:ext cx="22098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2" name="Picture 5" descr="lab-general"/>
          <p:cNvSpPr>
            <a:spLocks noChangeAspect="1" noChangeArrowheads="1"/>
          </p:cNvSpPr>
          <p:nvPr/>
        </p:nvSpPr>
        <p:spPr bwMode="auto">
          <a:xfrm>
            <a:off x="3810000" y="5257800"/>
            <a:ext cx="533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512" y="2232683"/>
            <a:ext cx="87852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0" dirty="0" smtClean="0">
                <a:solidFill>
                  <a:srgbClr val="FFFFFF"/>
                </a:solidFill>
              </a:rPr>
              <a:t>Deciphering PTI signaling</a:t>
            </a:r>
          </a:p>
        </p:txBody>
      </p:sp>
    </p:spTree>
    <p:extLst>
      <p:ext uri="{BB962C8B-B14F-4D97-AF65-F5344CB8AC3E}">
        <p14:creationId xmlns:p14="http://schemas.microsoft.com/office/powerpoint/2010/main" val="380737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80" name="Text Box 1028"/>
          <p:cNvSpPr txBox="1">
            <a:spLocks noChangeArrowheads="1"/>
          </p:cNvSpPr>
          <p:nvPr/>
        </p:nvSpPr>
        <p:spPr bwMode="auto">
          <a:xfrm>
            <a:off x="2627784" y="1475705"/>
            <a:ext cx="336592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Ion </a:t>
            </a:r>
            <a:r>
              <a:rPr lang="fr-FR" sz="1600" dirty="0" smtClean="0">
                <a:solidFill>
                  <a:schemeClr val="bg1"/>
                </a:solidFill>
              </a:rPr>
              <a:t>fluxes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Oxidative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burst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smtClean="0">
                <a:solidFill>
                  <a:schemeClr val="bg1"/>
                </a:solidFill>
              </a:rPr>
              <a:t>MAP kinase activation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Protein</a:t>
            </a:r>
            <a:r>
              <a:rPr lang="fr-FR" sz="1600" dirty="0">
                <a:solidFill>
                  <a:schemeClr val="bg1"/>
                </a:solidFill>
              </a:rPr>
              <a:t> phosphorylation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smtClean="0">
                <a:solidFill>
                  <a:schemeClr val="bg1"/>
                </a:solidFill>
              </a:rPr>
              <a:t>Immune </a:t>
            </a:r>
            <a:r>
              <a:rPr lang="fr-FR" sz="1600" dirty="0" err="1">
                <a:solidFill>
                  <a:schemeClr val="bg1"/>
                </a:solidFill>
              </a:rPr>
              <a:t>gene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smtClean="0">
                <a:solidFill>
                  <a:schemeClr val="bg1"/>
                </a:solidFill>
              </a:rPr>
              <a:t>expression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Enhanced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ethylene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biosynthesis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Callose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deposition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Immunity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(</a:t>
            </a:r>
            <a:r>
              <a:rPr lang="fr-FR" sz="1600" dirty="0" err="1">
                <a:solidFill>
                  <a:schemeClr val="bg1"/>
                </a:solidFill>
              </a:rPr>
              <a:t>Seedling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growth</a:t>
            </a:r>
            <a:r>
              <a:rPr lang="fr-FR" sz="1600" dirty="0">
                <a:solidFill>
                  <a:schemeClr val="bg1"/>
                </a:solidFill>
              </a:rPr>
              <a:t> inhibition)</a:t>
            </a:r>
          </a:p>
        </p:txBody>
      </p:sp>
      <p:sp>
        <p:nvSpPr>
          <p:cNvPr id="1432581" name="Line 1029"/>
          <p:cNvSpPr>
            <a:spLocks noChangeShapeType="1"/>
          </p:cNvSpPr>
          <p:nvPr/>
        </p:nvSpPr>
        <p:spPr bwMode="auto">
          <a:xfrm>
            <a:off x="6277447" y="1340768"/>
            <a:ext cx="0" cy="4535487"/>
          </a:xfrm>
          <a:prstGeom prst="line">
            <a:avLst/>
          </a:prstGeom>
          <a:noFill/>
          <a:ln w="28575">
            <a:solidFill>
              <a:srgbClr val="CCE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2582" name="Text Box 1030"/>
          <p:cNvSpPr txBox="1">
            <a:spLocks noChangeArrowheads="1"/>
          </p:cNvSpPr>
          <p:nvPr/>
        </p:nvSpPr>
        <p:spPr bwMode="auto">
          <a:xfrm rot="5400000">
            <a:off x="6620346" y="3512468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CCECFF"/>
                </a:solidFill>
              </a:rPr>
              <a:t>TIME</a:t>
            </a:r>
          </a:p>
        </p:txBody>
      </p:sp>
      <p:sp>
        <p:nvSpPr>
          <p:cNvPr id="1432583" name="Text Box 1031"/>
          <p:cNvSpPr txBox="1">
            <a:spLocks noChangeArrowheads="1"/>
          </p:cNvSpPr>
          <p:nvPr/>
        </p:nvSpPr>
        <p:spPr bwMode="auto">
          <a:xfrm rot="5400000">
            <a:off x="6020272" y="2056482"/>
            <a:ext cx="952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CCECFF"/>
                </a:solidFill>
              </a:rPr>
              <a:t>sec-min</a:t>
            </a:r>
          </a:p>
        </p:txBody>
      </p:sp>
      <p:sp>
        <p:nvSpPr>
          <p:cNvPr id="1432584" name="Text Box 1032"/>
          <p:cNvSpPr txBox="1">
            <a:spLocks noChangeArrowheads="1"/>
          </p:cNvSpPr>
          <p:nvPr/>
        </p:nvSpPr>
        <p:spPr bwMode="auto">
          <a:xfrm rot="5400000">
            <a:off x="6239347" y="3248943"/>
            <a:ext cx="546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CCECFF"/>
                </a:solidFill>
              </a:rPr>
              <a:t>min</a:t>
            </a:r>
          </a:p>
        </p:txBody>
      </p:sp>
      <p:sp>
        <p:nvSpPr>
          <p:cNvPr id="1432585" name="Text Box 1033"/>
          <p:cNvSpPr txBox="1">
            <a:spLocks noChangeArrowheads="1"/>
          </p:cNvSpPr>
          <p:nvPr/>
        </p:nvSpPr>
        <p:spPr bwMode="auto">
          <a:xfrm rot="5400000">
            <a:off x="6121872" y="4180805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CCECFF"/>
                </a:solidFill>
              </a:rPr>
              <a:t>hours</a:t>
            </a:r>
          </a:p>
        </p:txBody>
      </p:sp>
      <p:sp>
        <p:nvSpPr>
          <p:cNvPr id="1432586" name="Text Box 1034"/>
          <p:cNvSpPr txBox="1">
            <a:spLocks noChangeArrowheads="1"/>
          </p:cNvSpPr>
          <p:nvPr/>
        </p:nvSpPr>
        <p:spPr bwMode="auto">
          <a:xfrm rot="5400000">
            <a:off x="6186959" y="5084093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CCECFF"/>
                </a:solidFill>
              </a:rPr>
              <a:t>days</a:t>
            </a:r>
          </a:p>
        </p:txBody>
      </p:sp>
      <p:sp>
        <p:nvSpPr>
          <p:cNvPr id="1432588" name="Text Box 1036"/>
          <p:cNvSpPr txBox="1">
            <a:spLocks noChangeArrowheads="1"/>
          </p:cNvSpPr>
          <p:nvPr/>
        </p:nvSpPr>
        <p:spPr bwMode="auto">
          <a:xfrm>
            <a:off x="0" y="14288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 b="0" dirty="0" smtClean="0">
                <a:solidFill>
                  <a:schemeClr val="bg1"/>
                </a:solidFill>
              </a:rPr>
              <a:t>PTI: </a:t>
            </a:r>
            <a:r>
              <a:rPr lang="fr-FR" sz="2400" b="0" dirty="0" err="1">
                <a:solidFill>
                  <a:schemeClr val="bg1"/>
                </a:solidFill>
              </a:rPr>
              <a:t>many</a:t>
            </a:r>
            <a:r>
              <a:rPr lang="fr-FR" sz="2400" b="0" dirty="0">
                <a:solidFill>
                  <a:schemeClr val="bg1"/>
                </a:solidFill>
              </a:rPr>
              <a:t> </a:t>
            </a:r>
            <a:r>
              <a:rPr lang="fr-FR" sz="2400" b="0" dirty="0" err="1">
                <a:solidFill>
                  <a:schemeClr val="bg1"/>
                </a:solidFill>
              </a:rPr>
              <a:t>signalling</a:t>
            </a:r>
            <a:r>
              <a:rPr lang="fr-FR" sz="2400" b="0" dirty="0">
                <a:solidFill>
                  <a:schemeClr val="bg1"/>
                </a:solidFill>
              </a:rPr>
              <a:t> outputs</a:t>
            </a:r>
          </a:p>
        </p:txBody>
      </p:sp>
      <p:sp>
        <p:nvSpPr>
          <p:cNvPr id="1432589" name="Line 1037"/>
          <p:cNvSpPr>
            <a:spLocks noChangeShapeType="1"/>
          </p:cNvSpPr>
          <p:nvPr/>
        </p:nvSpPr>
        <p:spPr bwMode="auto">
          <a:xfrm>
            <a:off x="-31750" y="533400"/>
            <a:ext cx="9188450" cy="0"/>
          </a:xfrm>
          <a:prstGeom prst="line">
            <a:avLst/>
          </a:prstGeom>
          <a:noFill/>
          <a:ln w="28575">
            <a:solidFill>
              <a:schemeClr val="hlink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73671</TotalTime>
  <Words>2164</Words>
  <Application>Microsoft Macintosh PowerPoint</Application>
  <PresentationFormat>On-screen Show (4:3)</PresentationFormat>
  <Paragraphs>576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Helvetica</vt:lpstr>
      <vt:lpstr>ＭＳ Ｐゴシック</vt:lpstr>
      <vt:lpstr>Symbol</vt:lpstr>
      <vt:lpstr>Times New Roman</vt:lpstr>
      <vt:lpstr>Wingdings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Innes Centre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zipfelc</dc:creator>
  <cp:lastModifiedBy>Cyril Zipfel (TSL)</cp:lastModifiedBy>
  <cp:revision>2432</cp:revision>
  <cp:lastPrinted>2016-06-13T20:45:40Z</cp:lastPrinted>
  <dcterms:created xsi:type="dcterms:W3CDTF">2006-05-17T08:26:46Z</dcterms:created>
  <dcterms:modified xsi:type="dcterms:W3CDTF">2017-08-07T15:34:42Z</dcterms:modified>
</cp:coreProperties>
</file>